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Default Extension="gif" ContentType="image/gif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6" r:id="rId2"/>
    <p:sldId id="258" r:id="rId3"/>
    <p:sldId id="259" r:id="rId4"/>
    <p:sldId id="260" r:id="rId5"/>
    <p:sldId id="261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Estilo medio 2 - Énfasi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85BE263C-DBD7-4A20-BB59-AAB30ACAA65A}" styleName="Estilo medio 3 - Énfasis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B344D84-9AFB-497E-A393-DC336BA19D2E}" styleName="Estilo medio 3 - Énfasis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A488322-F2BA-4B5B-9748-0D474271808F}" styleName="Estilo medio 3 - Énfasis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6D9F66E-5EB9-4882-86FB-DCBF35E3C3E4}" styleName="Estilo medio 4 - Énfasis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AF606853-7671-496A-8E4F-DF71F8EC918B}" styleName="Estilo oscuro 1 - Énfasis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46F890A9-2807-4EBB-B81D-B2AA78EC7F39}" styleName="Estilo oscuro 2 - Énfasis 5/Énfasis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660B408-B3CF-4A94-85FC-2B1E0A45F4A2}" styleName="Estilo oscuro 2 - Énfasis 1/Énfasis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69CF1AB2-1976-4502-BF36-3FF5EA218861}" styleName="Estilo medio 4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BC89EF96-8CEA-46FF-86C4-4CE0E7609802}" styleName="Estilo claro 3 - Acento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714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F724AB-2D52-4F75-BA0F-44E2B9BF1B90}" type="datetimeFigureOut">
              <a:rPr lang="es-ES" smtClean="0"/>
              <a:pPr/>
              <a:t>06/06/2012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4280BE-3694-49C7-A892-472FA9EF0EC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7E9926E-EDEF-44EE-A77E-E04290D9E3F3}" type="slidenum">
              <a:rPr lang="es-ES_tradnl"/>
              <a:pPr/>
              <a:t>8</a:t>
            </a:fld>
            <a:endParaRPr lang="es-ES_tradnl"/>
          </a:p>
        </p:txBody>
      </p:sp>
      <p:sp>
        <p:nvSpPr>
          <p:cNvPr id="76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FDEF758-4CEA-407E-A200-636325716E4E}" type="slidenum">
              <a:rPr lang="es-ES_tradnl"/>
              <a:pPr/>
              <a:t>9</a:t>
            </a:fld>
            <a:endParaRPr lang="es-ES_tradnl"/>
          </a:p>
        </p:txBody>
      </p:sp>
      <p:sp>
        <p:nvSpPr>
          <p:cNvPr id="77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59DF1A5-9FEE-4F8B-AE44-983335F8C245}" type="slidenum">
              <a:rPr lang="es-ES_tradnl"/>
              <a:pPr/>
              <a:t>10</a:t>
            </a:fld>
            <a:endParaRPr lang="es-ES_tradnl"/>
          </a:p>
        </p:txBody>
      </p:sp>
      <p:sp>
        <p:nvSpPr>
          <p:cNvPr id="78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31EAD02-97EB-496B-A871-F9DE1272E8E4}" type="slidenum">
              <a:rPr lang="es-ES_tradnl"/>
              <a:pPr/>
              <a:t>11</a:t>
            </a:fld>
            <a:endParaRPr lang="es-ES_tradnl"/>
          </a:p>
        </p:txBody>
      </p:sp>
      <p:sp>
        <p:nvSpPr>
          <p:cNvPr id="79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996CC62-6ED2-491F-9BED-2903CD8FD0DF}" type="slidenum">
              <a:rPr lang="es-ES_tradnl"/>
              <a:pPr/>
              <a:t>12</a:t>
            </a:fld>
            <a:endParaRPr lang="es-ES_tradnl"/>
          </a:p>
        </p:txBody>
      </p:sp>
      <p:sp>
        <p:nvSpPr>
          <p:cNvPr id="80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64069E7-40C9-4A6F-A2E6-808E676411D4}" type="slidenum">
              <a:rPr lang="es-ES_tradnl"/>
              <a:pPr/>
              <a:t>13</a:t>
            </a:fld>
            <a:endParaRPr lang="es-ES_tradnl"/>
          </a:p>
        </p:txBody>
      </p:sp>
      <p:sp>
        <p:nvSpPr>
          <p:cNvPr id="81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AC8E7D9-B964-4554-A7A7-DA3B14127E4A}" type="slidenum">
              <a:rPr lang="es-ES_tradnl"/>
              <a:pPr/>
              <a:t>14</a:t>
            </a:fld>
            <a:endParaRPr lang="es-ES_tradnl"/>
          </a:p>
        </p:txBody>
      </p:sp>
      <p:sp>
        <p:nvSpPr>
          <p:cNvPr id="83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2F1FC52-B0F3-4C43-AE59-861371AD0475}" type="slidenum">
              <a:rPr lang="es-ES_tradnl"/>
              <a:pPr/>
              <a:t>15</a:t>
            </a:fld>
            <a:endParaRPr lang="es-ES_tradnl"/>
          </a:p>
        </p:txBody>
      </p:sp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3DF14CA-1A62-415F-B159-7E5B7F2C5E0B}" type="slidenum">
              <a:rPr lang="es-ES_tradnl"/>
              <a:pPr/>
              <a:t>16</a:t>
            </a:fld>
            <a:endParaRPr lang="es-ES_tradnl"/>
          </a:p>
        </p:txBody>
      </p:sp>
      <p:sp>
        <p:nvSpPr>
          <p:cNvPr id="88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6 Conector recto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9" name="28 Título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5" name="15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CE2BED-9631-404F-AE42-22FD359C2EC7}" type="datetimeFigureOut">
              <a:rPr lang="es-ES"/>
              <a:pPr>
                <a:defRPr/>
              </a:pPr>
              <a:t>06/06/2012</a:t>
            </a:fld>
            <a:endParaRPr lang="es-ES"/>
          </a:p>
        </p:txBody>
      </p:sp>
      <p:sp>
        <p:nvSpPr>
          <p:cNvPr id="6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1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9A8888-C0B6-4B4A-87DB-23A0982777D6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10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1BF845-9F26-4C55-BE55-996F6A7510CC}" type="datetimeFigureOut">
              <a:rPr lang="es-ES"/>
              <a:pPr>
                <a:defRPr/>
              </a:pPr>
              <a:t>06/06/2012</a:t>
            </a:fld>
            <a:endParaRPr lang="es-ES"/>
          </a:p>
        </p:txBody>
      </p:sp>
      <p:sp>
        <p:nvSpPr>
          <p:cNvPr id="5" name="2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50C736-49F3-4BB5-9915-07337BF9E8B1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212053-46CB-46E8-97C9-6A2165E31A00}" type="datetimeFigureOut">
              <a:rPr lang="es-ES"/>
              <a:pPr>
                <a:defRPr/>
              </a:pPr>
              <a:t>06/06/2012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B8C519-51B7-452B-A169-0142A621CB3E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>
  <p:cSld name="Título, imágenes prediseñadas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40750" cy="1143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imágenes prediseñadas"/>
          <p:cNvSpPr>
            <a:spLocks noGrp="1"/>
          </p:cNvSpPr>
          <p:nvPr>
            <p:ph type="clipArt" sz="half" idx="1"/>
          </p:nvPr>
        </p:nvSpPr>
        <p:spPr>
          <a:xfrm>
            <a:off x="301625" y="1600200"/>
            <a:ext cx="4194175" cy="4498975"/>
          </a:xfrm>
        </p:spPr>
        <p:txBody>
          <a:bodyPr/>
          <a:lstStyle/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194175" cy="4498975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301625" y="6245225"/>
            <a:ext cx="2289175" cy="476250"/>
          </a:xfrm>
        </p:spPr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289175" cy="476250"/>
          </a:xfrm>
        </p:spPr>
        <p:txBody>
          <a:bodyPr/>
          <a:lstStyle>
            <a:lvl1pPr>
              <a:defRPr/>
            </a:lvl1pPr>
          </a:lstStyle>
          <a:p>
            <a:fld id="{D0BC0D0D-B872-4E68-872C-5853A7A7ECA3}" type="slidenum">
              <a:rPr lang="es-ES_tradnl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ítulo y texto e imágenes prediseñad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40750" cy="1143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sz="half" idx="1"/>
          </p:nvPr>
        </p:nvSpPr>
        <p:spPr>
          <a:xfrm>
            <a:off x="301625" y="1600200"/>
            <a:ext cx="4194175" cy="4498975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imágenes prediseñadas"/>
          <p:cNvSpPr>
            <a:spLocks noGrp="1"/>
          </p:cNvSpPr>
          <p:nvPr>
            <p:ph type="clipArt" sz="half" idx="2"/>
          </p:nvPr>
        </p:nvSpPr>
        <p:spPr>
          <a:xfrm>
            <a:off x="4648200" y="1600200"/>
            <a:ext cx="4194175" cy="4498975"/>
          </a:xfrm>
        </p:spPr>
        <p:txBody>
          <a:bodyPr/>
          <a:lstStyle/>
          <a:p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301625" y="6245225"/>
            <a:ext cx="2289175" cy="476250"/>
          </a:xfrm>
        </p:spPr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289175" cy="476250"/>
          </a:xfrm>
        </p:spPr>
        <p:txBody>
          <a:bodyPr/>
          <a:lstStyle>
            <a:lvl1pPr>
              <a:defRPr/>
            </a:lvl1pPr>
          </a:lstStyle>
          <a:p>
            <a:fld id="{FD2D5EAD-BFD4-4252-A4CE-308C71FDA937}" type="slidenum">
              <a:rPr lang="es-ES_tradnl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Título, objetos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40750" cy="1143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301625" y="1600200"/>
            <a:ext cx="4194175" cy="4498975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194175" cy="4498975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301625" y="6245225"/>
            <a:ext cx="2289175" cy="476250"/>
          </a:xfrm>
        </p:spPr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289175" cy="476250"/>
          </a:xfrm>
        </p:spPr>
        <p:txBody>
          <a:bodyPr/>
          <a:lstStyle>
            <a:lvl1pPr>
              <a:defRPr/>
            </a:lvl1pPr>
          </a:lstStyle>
          <a:p>
            <a:fld id="{C1A857C1-272E-46B6-949C-40F168A25D53}" type="slidenum">
              <a:rPr lang="es-ES_tradnl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>
  <p:cSld name="Título y 2 objetos encima del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40750" cy="1143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301625" y="1600200"/>
            <a:ext cx="4194175" cy="21732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194175" cy="21732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half" idx="3"/>
          </p:nvPr>
        </p:nvSpPr>
        <p:spPr>
          <a:xfrm>
            <a:off x="301625" y="3925888"/>
            <a:ext cx="8540750" cy="2173287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fecha"/>
          <p:cNvSpPr>
            <a:spLocks noGrp="1"/>
          </p:cNvSpPr>
          <p:nvPr>
            <p:ph type="dt" sz="half" idx="10"/>
          </p:nvPr>
        </p:nvSpPr>
        <p:spPr>
          <a:xfrm>
            <a:off x="301625" y="6245225"/>
            <a:ext cx="2289175" cy="476250"/>
          </a:xfrm>
        </p:spPr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7" name="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8" name="7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289175" cy="476250"/>
          </a:xfrm>
        </p:spPr>
        <p:txBody>
          <a:bodyPr/>
          <a:lstStyle>
            <a:lvl1pPr>
              <a:defRPr/>
            </a:lvl1pPr>
          </a:lstStyle>
          <a:p>
            <a:fld id="{5E2AA1C3-8EFD-4918-A7B9-1F6BF56219A8}" type="slidenum">
              <a:rPr lang="es-ES_tradnl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/>
          </p:nvPr>
        </p:nvSpPr>
        <p:spPr>
          <a:xfrm>
            <a:off x="301625" y="228600"/>
            <a:ext cx="8540750" cy="5870575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301625" y="6245225"/>
            <a:ext cx="2289175" cy="476250"/>
          </a:xfrm>
        </p:spPr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289175" cy="476250"/>
          </a:xfrm>
        </p:spPr>
        <p:txBody>
          <a:bodyPr/>
          <a:lstStyle>
            <a:lvl1pPr>
              <a:defRPr/>
            </a:lvl1pPr>
          </a:lstStyle>
          <a:p>
            <a:fld id="{C268F41C-8E89-42CF-A837-1C6DF3F7C682}" type="slidenum">
              <a:rPr lang="es-ES_tradnl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27" name="26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8C0675-E80B-462B-993C-06A9737FAE42}" type="datetimeFigureOut">
              <a:rPr lang="es-ES"/>
              <a:pPr>
                <a:defRPr/>
              </a:pPr>
              <a:t>06/06/2012</a:t>
            </a:fld>
            <a:endParaRPr lang="es-ES"/>
          </a:p>
        </p:txBody>
      </p:sp>
      <p:sp>
        <p:nvSpPr>
          <p:cNvPr id="5" name="18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1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7E265E-1513-426A-ABF3-0297E5D271A9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6 Conector recto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5 Marcador de texto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5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A13C16-4D7E-486C-8D87-B9AEC8F506D1}" type="datetimeFigureOut">
              <a:rPr lang="es-ES"/>
              <a:pPr>
                <a:defRPr/>
              </a:pPr>
              <a:t>06/06/2012</a:t>
            </a:fld>
            <a:endParaRPr lang="es-ES"/>
          </a:p>
        </p:txBody>
      </p:sp>
      <p:sp>
        <p:nvSpPr>
          <p:cNvPr id="7" name="1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1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BF22D3-CC6E-4053-94E4-566D1E52B542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10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4DC809-29E1-45FB-AE03-D467E4F5227D}" type="datetimeFigureOut">
              <a:rPr lang="es-ES"/>
              <a:pPr>
                <a:defRPr/>
              </a:pPr>
              <a:t>06/06/2012</a:t>
            </a:fld>
            <a:endParaRPr lang="es-ES"/>
          </a:p>
        </p:txBody>
      </p:sp>
      <p:sp>
        <p:nvSpPr>
          <p:cNvPr id="6" name="2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51E346-AD72-4973-804C-CE8BD0D9847E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0 Conector recto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9" name="28 Título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5" name="24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28" name="27 Marcador de contenido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8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7693BE-0481-42FD-9E4F-191B28545FB1}" type="datetimeFigureOut">
              <a:rPr lang="es-ES"/>
              <a:pPr>
                <a:defRPr/>
              </a:pPr>
              <a:t>06/06/2012</a:t>
            </a:fld>
            <a:endParaRPr lang="es-ES"/>
          </a:p>
        </p:txBody>
      </p:sp>
      <p:sp>
        <p:nvSpPr>
          <p:cNvPr id="9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74D32B-E5BF-443D-8CE4-FD9984F66EDD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10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4D6107-B086-4B84-BF12-926ECB260D98}" type="datetimeFigureOut">
              <a:rPr lang="es-ES"/>
              <a:pPr>
                <a:defRPr/>
              </a:pPr>
              <a:t>06/06/2012</a:t>
            </a:fld>
            <a:endParaRPr lang="es-ES"/>
          </a:p>
        </p:txBody>
      </p:sp>
      <p:sp>
        <p:nvSpPr>
          <p:cNvPr id="4" name="2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90A37E-E78B-43D7-84FE-ED4778D8613C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049671-68F2-4E22-A7C2-D236B0CB482E}" type="datetimeFigureOut">
              <a:rPr lang="es-ES"/>
              <a:pPr>
                <a:defRPr/>
              </a:pPr>
              <a:t>06/06/2012</a:t>
            </a:fld>
            <a:endParaRPr lang="es-ES"/>
          </a:p>
        </p:txBody>
      </p:sp>
      <p:sp>
        <p:nvSpPr>
          <p:cNvPr id="3" name="2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2C73E7-0685-47A2-9D13-973A4A33AB92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7 Conector recto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11 Título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6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0AA6FA-13D6-4BA1-ABB9-8909890D2434}" type="datetimeFigureOut">
              <a:rPr lang="es-ES"/>
              <a:pPr>
                <a:defRPr/>
              </a:pPr>
              <a:t>06/06/2012</a:t>
            </a:fld>
            <a:endParaRPr lang="es-ES"/>
          </a:p>
        </p:txBody>
      </p:sp>
      <p:sp>
        <p:nvSpPr>
          <p:cNvPr id="7" name="2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B1574A-7A00-4BEC-B3CA-234E9DDB0578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Marcador de posición de imagen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s-ES" noProof="0" smtClean="0"/>
              <a:t>Haga clic en el icono para agregar una imagen</a:t>
            </a:r>
            <a:endParaRPr lang="en-US" noProof="0" dirty="0"/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536AEF-F1AF-43EB-9E5B-996B2470B925}" type="datetimeFigureOut">
              <a:rPr lang="es-ES"/>
              <a:pPr>
                <a:defRPr/>
              </a:pPr>
              <a:t>06/06/2012</a:t>
            </a:fld>
            <a:endParaRPr lang="es-E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C94870-3CDC-4505-8ED9-8AE0AAF0277C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9" name="7 Marcador de texto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smtClean="0"/>
          </a:p>
        </p:txBody>
      </p:sp>
      <p:sp>
        <p:nvSpPr>
          <p:cNvPr id="11" name="10 Marcador de fecha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7BBA6C4-8EAC-4454-B339-6E0B0672C94C}" type="datetimeFigureOut">
              <a:rPr lang="es-ES"/>
              <a:pPr>
                <a:defRPr/>
              </a:pPr>
              <a:t>06/06/2012</a:t>
            </a:fld>
            <a:endParaRPr lang="es-ES"/>
          </a:p>
        </p:txBody>
      </p:sp>
      <p:sp>
        <p:nvSpPr>
          <p:cNvPr id="28" name="2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0DB4FE8-F58A-4C30-8635-D5BA23639A69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10" name="9 Marcador de título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1" r:id="rId4"/>
    <p:sldLayoutId id="2147483675" r:id="rId5"/>
    <p:sldLayoutId id="2147483670" r:id="rId6"/>
    <p:sldLayoutId id="2147483676" r:id="rId7"/>
    <p:sldLayoutId id="2147483677" r:id="rId8"/>
    <p:sldLayoutId id="2147483678" r:id="rId9"/>
    <p:sldLayoutId id="2147483669" r:id="rId10"/>
    <p:sldLayoutId id="2147483679" r:id="rId11"/>
    <p:sldLayoutId id="2147483680" r:id="rId12"/>
    <p:sldLayoutId id="2147483681" r:id="rId13"/>
    <p:sldLayoutId id="2147483682" r:id="rId14"/>
    <p:sldLayoutId id="2147483683" r:id="rId15"/>
    <p:sldLayoutId id="2147483684" r:id="rId16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itchFamily="18" charset="2"/>
        <a:buChar char=""/>
        <a:defRPr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13.wmf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332656"/>
            <a:ext cx="8458200" cy="122237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ES" dirty="0" smtClean="0"/>
              <a:t>Diferencias más importantes entre las etapas de primaria y secundaria</a:t>
            </a:r>
            <a:endParaRPr lang="es-ES" dirty="0"/>
          </a:p>
        </p:txBody>
      </p:sp>
      <p:graphicFrame>
        <p:nvGraphicFramePr>
          <p:cNvPr id="7" name="6 Tabla"/>
          <p:cNvGraphicFramePr>
            <a:graphicFrameLocks noGrp="1"/>
          </p:cNvGraphicFramePr>
          <p:nvPr/>
        </p:nvGraphicFramePr>
        <p:xfrm>
          <a:off x="1476375" y="2060575"/>
          <a:ext cx="6096000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sz="2000" dirty="0" smtClean="0">
                          <a:solidFill>
                            <a:schemeClr val="bg1"/>
                          </a:solidFill>
                        </a:rPr>
                        <a:t>PRIMARIA</a:t>
                      </a:r>
                      <a:endParaRPr lang="es-ES" sz="20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000" dirty="0" smtClean="0">
                          <a:solidFill>
                            <a:schemeClr val="bg1"/>
                          </a:solidFill>
                        </a:rPr>
                        <a:t>SECUNDARIA</a:t>
                      </a:r>
                      <a:endParaRPr lang="es-ES" sz="20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7 Tabla"/>
          <p:cNvGraphicFramePr>
            <a:graphicFrameLocks noGrp="1"/>
          </p:cNvGraphicFramePr>
          <p:nvPr/>
        </p:nvGraphicFramePr>
        <p:xfrm>
          <a:off x="1258888" y="2565400"/>
          <a:ext cx="3240360" cy="37084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3240360"/>
              </a:tblGrid>
              <a:tr h="370840">
                <a:tc>
                  <a:txBody>
                    <a:bodyPr/>
                    <a:lstStyle/>
                    <a:p>
                      <a:r>
                        <a:rPr lang="es-ES" sz="1600" b="0" dirty="0" smtClean="0"/>
                        <a:t>-Centro más pequeño y conocido</a:t>
                      </a:r>
                      <a:endParaRPr lang="es-ES" sz="1600" b="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8 Tabla"/>
          <p:cNvGraphicFramePr>
            <a:graphicFrameLocks noGrp="1"/>
          </p:cNvGraphicFramePr>
          <p:nvPr/>
        </p:nvGraphicFramePr>
        <p:xfrm>
          <a:off x="4500563" y="2565400"/>
          <a:ext cx="3240360" cy="37084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3240360"/>
              </a:tblGrid>
              <a:tr h="370840">
                <a:tc>
                  <a:txBody>
                    <a:bodyPr/>
                    <a:lstStyle/>
                    <a:p>
                      <a:r>
                        <a:rPr lang="es-ES" sz="1600" b="0" dirty="0" smtClean="0"/>
                        <a:t>-Centro más grande y desconocido</a:t>
                      </a:r>
                      <a:endParaRPr lang="es-ES" sz="1600" b="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" name="9 Tabla"/>
          <p:cNvGraphicFramePr>
            <a:graphicFrameLocks noGrp="1"/>
          </p:cNvGraphicFramePr>
          <p:nvPr/>
        </p:nvGraphicFramePr>
        <p:xfrm>
          <a:off x="1258888" y="3068638"/>
          <a:ext cx="3240360" cy="37084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3240360"/>
              </a:tblGrid>
              <a:tr h="370840">
                <a:tc>
                  <a:txBody>
                    <a:bodyPr/>
                    <a:lstStyle/>
                    <a:p>
                      <a:r>
                        <a:rPr lang="es-ES" sz="1600" b="0" dirty="0" smtClean="0"/>
                        <a:t>-Aula</a:t>
                      </a:r>
                      <a:endParaRPr lang="es-ES" sz="1600" b="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1" name="10 Tabla"/>
          <p:cNvGraphicFramePr>
            <a:graphicFrameLocks noGrp="1"/>
          </p:cNvGraphicFramePr>
          <p:nvPr/>
        </p:nvGraphicFramePr>
        <p:xfrm>
          <a:off x="4500563" y="3573463"/>
          <a:ext cx="3240360" cy="37084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3240360"/>
              </a:tblGrid>
              <a:tr h="370840">
                <a:tc>
                  <a:txBody>
                    <a:bodyPr/>
                    <a:lstStyle/>
                    <a:p>
                      <a:r>
                        <a:rPr lang="es-ES" sz="1600" b="0" dirty="0" smtClean="0"/>
                        <a:t>-Mayor horario</a:t>
                      </a:r>
                      <a:endParaRPr lang="es-ES" sz="1600" b="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2" name="11 Tabla"/>
          <p:cNvGraphicFramePr>
            <a:graphicFrameLocks noGrp="1"/>
          </p:cNvGraphicFramePr>
          <p:nvPr/>
        </p:nvGraphicFramePr>
        <p:xfrm>
          <a:off x="1258888" y="3573463"/>
          <a:ext cx="3240360" cy="37084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3240360"/>
              </a:tblGrid>
              <a:tr h="370840">
                <a:tc>
                  <a:txBody>
                    <a:bodyPr/>
                    <a:lstStyle/>
                    <a:p>
                      <a:r>
                        <a:rPr lang="es-ES" sz="1600" b="0" dirty="0" smtClean="0"/>
                        <a:t>-Menor horario</a:t>
                      </a:r>
                      <a:endParaRPr lang="es-ES" sz="1600" b="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3" name="12 Tabla"/>
          <p:cNvGraphicFramePr>
            <a:graphicFrameLocks noGrp="1"/>
          </p:cNvGraphicFramePr>
          <p:nvPr/>
        </p:nvGraphicFramePr>
        <p:xfrm>
          <a:off x="4500563" y="3068638"/>
          <a:ext cx="3240360" cy="37084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3240360"/>
              </a:tblGrid>
              <a:tr h="370840">
                <a:tc>
                  <a:txBody>
                    <a:bodyPr/>
                    <a:lstStyle/>
                    <a:p>
                      <a:r>
                        <a:rPr lang="es-ES" sz="1600" b="0" dirty="0" smtClean="0"/>
                        <a:t>-Aumenta número</a:t>
                      </a:r>
                      <a:r>
                        <a:rPr lang="es-ES" sz="1600" b="0" baseline="0" dirty="0" smtClean="0"/>
                        <a:t> de aulas</a:t>
                      </a:r>
                      <a:endParaRPr lang="es-ES" sz="1600" b="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4" name="13 Tabla"/>
          <p:cNvGraphicFramePr>
            <a:graphicFrameLocks noGrp="1"/>
          </p:cNvGraphicFramePr>
          <p:nvPr/>
        </p:nvGraphicFramePr>
        <p:xfrm>
          <a:off x="4500563" y="4076700"/>
          <a:ext cx="3240360" cy="864096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3240360"/>
              </a:tblGrid>
              <a:tr h="864096">
                <a:tc>
                  <a:txBody>
                    <a:bodyPr/>
                    <a:lstStyle/>
                    <a:p>
                      <a:r>
                        <a:rPr lang="es-ES" sz="1600" b="0" dirty="0" smtClean="0"/>
                        <a:t>-1 tutor y muchos profesores</a:t>
                      </a:r>
                    </a:p>
                    <a:p>
                      <a:r>
                        <a:rPr lang="es-ES" sz="1600" b="0" dirty="0" smtClean="0"/>
                        <a:t>-Profesores especialistas y algún maestro</a:t>
                      </a:r>
                      <a:endParaRPr lang="es-ES" sz="1600" b="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5" name="14 Tabla"/>
          <p:cNvGraphicFramePr>
            <a:graphicFrameLocks noGrp="1"/>
          </p:cNvGraphicFramePr>
          <p:nvPr/>
        </p:nvGraphicFramePr>
        <p:xfrm>
          <a:off x="1258888" y="4076700"/>
          <a:ext cx="3240360" cy="864096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3240360"/>
              </a:tblGrid>
              <a:tr h="864096">
                <a:tc>
                  <a:txBody>
                    <a:bodyPr/>
                    <a:lstStyle/>
                    <a:p>
                      <a:r>
                        <a:rPr lang="es-ES" sz="1600" b="0" dirty="0" smtClean="0"/>
                        <a:t>-1 tutor y pocos profesores</a:t>
                      </a:r>
                    </a:p>
                    <a:p>
                      <a:r>
                        <a:rPr lang="es-ES" sz="1600" b="0" dirty="0" smtClean="0"/>
                        <a:t>-Maestros</a:t>
                      </a:r>
                      <a:endParaRPr lang="es-ES" sz="1600" b="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6" name="15 Tabla"/>
          <p:cNvGraphicFramePr>
            <a:graphicFrameLocks noGrp="1"/>
          </p:cNvGraphicFramePr>
          <p:nvPr/>
        </p:nvGraphicFramePr>
        <p:xfrm>
          <a:off x="1258888" y="5084763"/>
          <a:ext cx="3240360" cy="37084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3240360"/>
              </a:tblGrid>
              <a:tr h="370840">
                <a:tc>
                  <a:txBody>
                    <a:bodyPr/>
                    <a:lstStyle/>
                    <a:p>
                      <a:r>
                        <a:rPr lang="es-ES" sz="1600" b="0" dirty="0" smtClean="0"/>
                        <a:t>-Pocas áreas y más integradas</a:t>
                      </a:r>
                      <a:endParaRPr lang="es-ES" sz="1600" b="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7" name="16 Tabla"/>
          <p:cNvGraphicFramePr>
            <a:graphicFrameLocks noGrp="1"/>
          </p:cNvGraphicFramePr>
          <p:nvPr/>
        </p:nvGraphicFramePr>
        <p:xfrm>
          <a:off x="4500563" y="5084763"/>
          <a:ext cx="3240360" cy="37084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3240360"/>
              </a:tblGrid>
              <a:tr h="370840">
                <a:tc>
                  <a:txBody>
                    <a:bodyPr/>
                    <a:lstStyle/>
                    <a:p>
                      <a:r>
                        <a:rPr lang="es-ES" sz="1600" b="0" dirty="0" smtClean="0"/>
                        <a:t>-Más áreas y más especializadas</a:t>
                      </a:r>
                      <a:endParaRPr lang="es-ES" sz="1600" b="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8" name="17 Tabla"/>
          <p:cNvGraphicFramePr>
            <a:graphicFrameLocks noGrp="1"/>
          </p:cNvGraphicFramePr>
          <p:nvPr/>
        </p:nvGraphicFramePr>
        <p:xfrm>
          <a:off x="4500563" y="5589588"/>
          <a:ext cx="3240360" cy="37084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3240360"/>
              </a:tblGrid>
              <a:tr h="370840">
                <a:tc>
                  <a:txBody>
                    <a:bodyPr/>
                    <a:lstStyle/>
                    <a:p>
                      <a:r>
                        <a:rPr lang="es-ES" sz="1600" b="0" dirty="0" smtClean="0"/>
                        <a:t>-Mayor peso de</a:t>
                      </a:r>
                      <a:r>
                        <a:rPr lang="es-ES" sz="1600" b="0" baseline="0" dirty="0" smtClean="0"/>
                        <a:t> los conceptos</a:t>
                      </a:r>
                      <a:endParaRPr lang="es-ES" sz="1600" b="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1" name="20 Tabla"/>
          <p:cNvGraphicFramePr>
            <a:graphicFrameLocks noGrp="1"/>
          </p:cNvGraphicFramePr>
          <p:nvPr/>
        </p:nvGraphicFramePr>
        <p:xfrm>
          <a:off x="1258888" y="5589588"/>
          <a:ext cx="3240360" cy="37084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3240360"/>
              </a:tblGrid>
              <a:tr h="370840">
                <a:tc>
                  <a:txBody>
                    <a:bodyPr/>
                    <a:lstStyle/>
                    <a:p>
                      <a:r>
                        <a:rPr lang="es-ES" sz="1600" b="0" dirty="0" smtClean="0"/>
                        <a:t>-Menor peso de los conceptos</a:t>
                      </a:r>
                      <a:endParaRPr lang="es-ES" sz="1600" b="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_tradnl" b="1"/>
              <a:t>La relación entre padres e hijos empieza a cambiar...</a:t>
            </a:r>
            <a:endParaRPr lang="es-ES" b="1"/>
          </a:p>
        </p:txBody>
      </p:sp>
      <p:sp>
        <p:nvSpPr>
          <p:cNvPr id="33796" name="Rectangle 4"/>
          <p:cNvSpPr>
            <a:spLocks noGrp="1" noRot="1" noChangeArrowheads="1"/>
          </p:cNvSpPr>
          <p:nvPr>
            <p:ph type="body" sz="half" idx="2"/>
          </p:nvPr>
        </p:nvSpPr>
        <p:spPr>
          <a:xfrm>
            <a:off x="3708400" y="1700213"/>
            <a:ext cx="4978400" cy="485298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s-ES_tradnl" sz="2800"/>
              <a:t>Se vuelven </a:t>
            </a:r>
            <a:r>
              <a:rPr lang="es-ES_tradnl" sz="2800" u="sng"/>
              <a:t>más ariscos y desobedientes</a:t>
            </a:r>
          </a:p>
          <a:p>
            <a:pPr>
              <a:lnSpc>
                <a:spcPct val="90000"/>
              </a:lnSpc>
            </a:pPr>
            <a:r>
              <a:rPr lang="es-ES_tradnl" sz="2800"/>
              <a:t>Son </a:t>
            </a:r>
            <a:r>
              <a:rPr lang="es-ES_tradnl" sz="2800" u="sng"/>
              <a:t>discutidores natos</a:t>
            </a:r>
            <a:r>
              <a:rPr lang="es-ES_tradnl" sz="2800"/>
              <a:t>, expertos en llevar la contraria</a:t>
            </a:r>
          </a:p>
          <a:p>
            <a:pPr>
              <a:lnSpc>
                <a:spcPct val="90000"/>
              </a:lnSpc>
            </a:pPr>
            <a:r>
              <a:rPr lang="es-ES_tradnl" sz="2800"/>
              <a:t>Tratan de </a:t>
            </a:r>
            <a:r>
              <a:rPr lang="es-ES_tradnl" sz="2800" u="sng"/>
              <a:t>alejarse del control familiar</a:t>
            </a:r>
          </a:p>
          <a:p>
            <a:pPr>
              <a:lnSpc>
                <a:spcPct val="90000"/>
              </a:lnSpc>
            </a:pPr>
            <a:r>
              <a:rPr lang="es-ES_tradnl" sz="2800" u="sng"/>
              <a:t>Nuevas influencias</a:t>
            </a:r>
            <a:r>
              <a:rPr lang="es-ES_tradnl" sz="2800"/>
              <a:t>: el grupo de amigos</a:t>
            </a:r>
          </a:p>
          <a:p>
            <a:pPr>
              <a:lnSpc>
                <a:spcPct val="90000"/>
              </a:lnSpc>
            </a:pPr>
            <a:r>
              <a:rPr lang="es-ES_tradnl" sz="2800"/>
              <a:t>Tienden a </a:t>
            </a:r>
            <a:r>
              <a:rPr lang="es-ES_tradnl" sz="2800" u="sng"/>
              <a:t>evitar las responsabilidades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endParaRPr lang="es-ES" sz="2800"/>
          </a:p>
        </p:txBody>
      </p:sp>
      <p:pic>
        <p:nvPicPr>
          <p:cNvPr id="33801" name="Picture 9" descr="PERSONA0303"/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312738" y="1985963"/>
            <a:ext cx="3343275" cy="3071812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37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37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37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37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37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37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37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37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37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37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4" grpId="0" autoUpdateAnimBg="0"/>
      <p:bldP spid="33796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026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_tradnl" b="1"/>
              <a:t>Es fundamental que el padre y la madre…</a:t>
            </a:r>
            <a:endParaRPr lang="es-ES" b="1"/>
          </a:p>
        </p:txBody>
      </p:sp>
      <p:sp>
        <p:nvSpPr>
          <p:cNvPr id="34819" name="Rectangle 1027"/>
          <p:cNvSpPr>
            <a:spLocks noGrp="1" noRot="1" noChangeArrowheads="1"/>
          </p:cNvSpPr>
          <p:nvPr>
            <p:ph type="body" sz="half" idx="1"/>
          </p:nvPr>
        </p:nvSpPr>
        <p:spPr>
          <a:xfrm>
            <a:off x="468313" y="1946275"/>
            <a:ext cx="4511675" cy="4506913"/>
          </a:xfrm>
        </p:spPr>
        <p:txBody>
          <a:bodyPr/>
          <a:lstStyle/>
          <a:p>
            <a:pPr>
              <a:buFont typeface="Arial" charset="0"/>
              <a:buNone/>
            </a:pPr>
            <a:endParaRPr lang="es-ES_tradnl" sz="800">
              <a:latin typeface="Comic Sans MS" pitchFamily="66" charset="0"/>
            </a:endParaRPr>
          </a:p>
          <a:p>
            <a:r>
              <a:rPr lang="es-ES_tradnl" sz="2800" u="sng"/>
              <a:t>Actúen unidos</a:t>
            </a:r>
          </a:p>
          <a:p>
            <a:pPr>
              <a:buFont typeface="Arial" charset="0"/>
              <a:buNone/>
            </a:pPr>
            <a:endParaRPr lang="es-ES_tradnl" sz="1200"/>
          </a:p>
          <a:p>
            <a:r>
              <a:rPr lang="es-ES_tradnl" sz="2800"/>
              <a:t>Establezcan unos </a:t>
            </a:r>
            <a:r>
              <a:rPr lang="es-ES_tradnl" sz="2800" u="sng"/>
              <a:t>límites claros en la conducta</a:t>
            </a:r>
            <a:r>
              <a:rPr lang="es-ES_tradnl" sz="2800"/>
              <a:t> de sus hijos e hijas</a:t>
            </a:r>
          </a:p>
          <a:p>
            <a:pPr>
              <a:buFont typeface="Arial" charset="0"/>
              <a:buNone/>
            </a:pPr>
            <a:endParaRPr lang="es-ES_tradnl" sz="1200"/>
          </a:p>
          <a:p>
            <a:r>
              <a:rPr lang="es-ES_tradnl" sz="2800"/>
              <a:t>Ayuden a sus hijos e hijas a </a:t>
            </a:r>
            <a:r>
              <a:rPr lang="es-ES_tradnl" sz="2800" u="sng"/>
              <a:t>conocer las consecuencias de sus actos</a:t>
            </a:r>
          </a:p>
          <a:p>
            <a:pPr>
              <a:buFont typeface="Arial" charset="0"/>
              <a:buNone/>
            </a:pPr>
            <a:endParaRPr lang="es-ES" sz="2800" u="sng"/>
          </a:p>
        </p:txBody>
      </p:sp>
      <p:pic>
        <p:nvPicPr>
          <p:cNvPr id="34822" name="Picture 1030" descr="FAMILIA0207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4656138" y="2290763"/>
            <a:ext cx="4186237" cy="3117850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348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4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4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8" grpId="0" autoUpdateAnimBg="0"/>
      <p:bldP spid="34819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sz="3200" b="1"/>
              <a:t>¿Qué son los límites?</a:t>
            </a:r>
            <a:r>
              <a:rPr lang="es-ES" sz="4000"/>
              <a:t> </a:t>
            </a:r>
          </a:p>
        </p:txBody>
      </p:sp>
      <p:sp>
        <p:nvSpPr>
          <p:cNvPr id="59400" name="Rectangle 8"/>
          <p:cNvSpPr>
            <a:spLocks noGrp="1" noRot="1" noChangeArrowheads="1"/>
          </p:cNvSpPr>
          <p:nvPr>
            <p:ph type="body" sz="half" idx="2"/>
          </p:nvPr>
        </p:nvSpPr>
        <p:spPr>
          <a:xfrm>
            <a:off x="3708400" y="1600200"/>
            <a:ext cx="5184775" cy="485298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s-ES" sz="2000" b="1" dirty="0">
                <a:solidFill>
                  <a:srgbClr val="FF0000"/>
                </a:solidFill>
                <a:effectLst/>
              </a:rPr>
              <a:t>Necesitan el </a:t>
            </a:r>
            <a:r>
              <a:rPr lang="es-ES" sz="2000" b="1" u="sng" dirty="0">
                <a:solidFill>
                  <a:srgbClr val="FF0000"/>
                </a:solidFill>
                <a:effectLst/>
              </a:rPr>
              <a:t>control y la supervisión</a:t>
            </a:r>
            <a:r>
              <a:rPr lang="es-ES" sz="2000" b="1" dirty="0">
                <a:solidFill>
                  <a:srgbClr val="FF0000"/>
                </a:solidFill>
                <a:effectLst/>
              </a:rPr>
              <a:t> de los padres:</a:t>
            </a:r>
            <a:endParaRPr lang="es-ES" sz="2000" dirty="0">
              <a:solidFill>
                <a:srgbClr val="FF0000"/>
              </a:solidFill>
              <a:effectLst/>
            </a:endParaRPr>
          </a:p>
          <a:p>
            <a:pPr lvl="1">
              <a:lnSpc>
                <a:spcPct val="90000"/>
              </a:lnSpc>
            </a:pPr>
            <a:r>
              <a:rPr lang="es-ES" sz="1800" b="1" dirty="0">
                <a:effectLst/>
              </a:rPr>
              <a:t>Horarios, estudio, amistades, salidas.</a:t>
            </a:r>
          </a:p>
          <a:p>
            <a:pPr lvl="1">
              <a:lnSpc>
                <a:spcPct val="90000"/>
              </a:lnSpc>
            </a:pPr>
            <a:r>
              <a:rPr lang="es-ES" sz="1800" b="1" dirty="0">
                <a:effectLst/>
              </a:rPr>
              <a:t>Control del uso de la tele, ordenador o </a:t>
            </a:r>
            <a:r>
              <a:rPr lang="es-ES" sz="1800" b="1" dirty="0" err="1" smtClean="0">
                <a:effectLst/>
              </a:rPr>
              <a:t>play</a:t>
            </a:r>
            <a:r>
              <a:rPr lang="es-ES" sz="1800" b="1" dirty="0" smtClean="0">
                <a:effectLst/>
              </a:rPr>
              <a:t>.</a:t>
            </a:r>
            <a:r>
              <a:rPr lang="es-ES" sz="1800" dirty="0" smtClean="0">
                <a:effectLst/>
              </a:rPr>
              <a:t> </a:t>
            </a:r>
            <a:endParaRPr lang="es-ES" sz="1800" dirty="0">
              <a:effectLst/>
            </a:endParaRPr>
          </a:p>
          <a:p>
            <a:pPr lvl="1">
              <a:lnSpc>
                <a:spcPct val="90000"/>
              </a:lnSpc>
            </a:pPr>
            <a:r>
              <a:rPr lang="es-ES" sz="1800" b="1" dirty="0">
                <a:effectLst/>
              </a:rPr>
              <a:t>En la alimentación. </a:t>
            </a:r>
          </a:p>
          <a:p>
            <a:pPr lvl="1">
              <a:lnSpc>
                <a:spcPct val="90000"/>
              </a:lnSpc>
            </a:pPr>
            <a:r>
              <a:rPr lang="es-ES" sz="1800" b="1" dirty="0">
                <a:effectLst/>
              </a:rPr>
              <a:t>En sus amistades.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endParaRPr lang="es-ES" sz="1800" b="1" dirty="0">
              <a:effectLst/>
            </a:endParaRPr>
          </a:p>
          <a:p>
            <a:pPr>
              <a:lnSpc>
                <a:spcPct val="90000"/>
              </a:lnSpc>
            </a:pPr>
            <a:r>
              <a:rPr lang="es-ES" sz="2000" b="1" dirty="0">
                <a:solidFill>
                  <a:srgbClr val="FF0000"/>
                </a:solidFill>
                <a:effectLst/>
              </a:rPr>
              <a:t>Los padres y madres deben </a:t>
            </a:r>
            <a:r>
              <a:rPr lang="es-ES" sz="2000" b="1" u="sng" dirty="0">
                <a:solidFill>
                  <a:srgbClr val="FF0000"/>
                </a:solidFill>
                <a:effectLst/>
              </a:rPr>
              <a:t>dejar claro lo que está bien y lo que está mal:</a:t>
            </a:r>
          </a:p>
          <a:p>
            <a:pPr lvl="1">
              <a:lnSpc>
                <a:spcPct val="90000"/>
              </a:lnSpc>
            </a:pPr>
            <a:r>
              <a:rPr lang="es-ES" sz="1800" b="1" dirty="0">
                <a:effectLst/>
              </a:rPr>
              <a:t>En su comportamiento: Que sean educados y respetuosos.</a:t>
            </a:r>
          </a:p>
          <a:p>
            <a:pPr lvl="1">
              <a:lnSpc>
                <a:spcPct val="90000"/>
              </a:lnSpc>
            </a:pPr>
            <a:r>
              <a:rPr lang="es-ES" sz="1800" b="1" dirty="0">
                <a:effectLst/>
              </a:rPr>
              <a:t>En el estudio: Deben tener un horario de estudio fijo.</a:t>
            </a:r>
          </a:p>
        </p:txBody>
      </p:sp>
      <p:pic>
        <p:nvPicPr>
          <p:cNvPr id="59401" name="Picture 9" descr="FAMILIA0210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323850" y="2060575"/>
            <a:ext cx="3198813" cy="3700463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_tradnl" sz="4000" b="1"/>
              <a:t>Aspectos básicos de la educación familiar</a:t>
            </a:r>
            <a:endParaRPr lang="es-ES" sz="4000" b="1"/>
          </a:p>
        </p:txBody>
      </p:sp>
      <p:sp>
        <p:nvSpPr>
          <p:cNvPr id="35844" name="Rectangle 4"/>
          <p:cNvSpPr>
            <a:spLocks noGrp="1" noRot="1" noChangeArrowheads="1"/>
          </p:cNvSpPr>
          <p:nvPr>
            <p:ph type="body" sz="half" idx="2"/>
          </p:nvPr>
        </p:nvSpPr>
        <p:spPr>
          <a:xfrm>
            <a:off x="3995738" y="1628775"/>
            <a:ext cx="4946650" cy="496887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s-ES_tradnl" sz="2400" b="1">
                <a:effectLst/>
              </a:rPr>
              <a:t>Tener comunicación: ¡hay que hablar con ellos/ellas!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endParaRPr lang="es-ES_tradnl" sz="800" b="1">
              <a:effectLst/>
            </a:endParaRPr>
          </a:p>
          <a:p>
            <a:pPr>
              <a:lnSpc>
                <a:spcPct val="90000"/>
              </a:lnSpc>
            </a:pPr>
            <a:r>
              <a:rPr lang="es-ES_tradnl" sz="2400" b="1">
                <a:effectLst/>
              </a:rPr>
              <a:t>Los pilares de la buena educación son la exigencia y el afecto. 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endParaRPr lang="es-ES_tradnl" sz="1000" b="1">
              <a:effectLst/>
            </a:endParaRPr>
          </a:p>
          <a:p>
            <a:pPr>
              <a:lnSpc>
                <a:spcPct val="90000"/>
              </a:lnSpc>
            </a:pPr>
            <a:r>
              <a:rPr lang="es-ES_tradnl" sz="2400" b="1">
                <a:effectLst/>
              </a:rPr>
              <a:t>Eviten el sentimiento de culpa y el mito del padre amigo.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endParaRPr lang="es-ES_tradnl" sz="1000" b="1">
              <a:effectLst/>
            </a:endParaRPr>
          </a:p>
          <a:p>
            <a:pPr>
              <a:lnSpc>
                <a:spcPct val="90000"/>
              </a:lnSpc>
            </a:pPr>
            <a:r>
              <a:rPr lang="es-ES" sz="2400" b="1">
                <a:effectLst/>
              </a:rPr>
              <a:t>Es imposible ejercer de padre o de madre sin…</a:t>
            </a:r>
          </a:p>
          <a:p>
            <a:pPr lvl="1">
              <a:lnSpc>
                <a:spcPct val="90000"/>
              </a:lnSpc>
            </a:pPr>
            <a:r>
              <a:rPr lang="es-ES" sz="2000" b="1">
                <a:effectLst/>
              </a:rPr>
              <a:t>Ser pesado</a:t>
            </a:r>
          </a:p>
          <a:p>
            <a:pPr lvl="1">
              <a:lnSpc>
                <a:spcPct val="90000"/>
              </a:lnSpc>
            </a:pPr>
            <a:r>
              <a:rPr lang="es-ES" sz="2000" b="1">
                <a:effectLst/>
              </a:rPr>
              <a:t>Decir que no</a:t>
            </a:r>
          </a:p>
          <a:p>
            <a:pPr>
              <a:lnSpc>
                <a:spcPct val="90000"/>
              </a:lnSpc>
            </a:pPr>
            <a:endParaRPr lang="es-ES_tradnl" sz="2400" b="1">
              <a:effectLst/>
            </a:endParaRPr>
          </a:p>
          <a:p>
            <a:pPr>
              <a:lnSpc>
                <a:spcPct val="90000"/>
              </a:lnSpc>
            </a:pPr>
            <a:endParaRPr lang="es-ES" sz="2400" b="1">
              <a:effectLst/>
            </a:endParaRPr>
          </a:p>
        </p:txBody>
      </p:sp>
      <p:pic>
        <p:nvPicPr>
          <p:cNvPr id="35846" name="Picture 6" descr="FAMILIA0506"/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461963" y="2414588"/>
            <a:ext cx="3511550" cy="2727325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58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58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3584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58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58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58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58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58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58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584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584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584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584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584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584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2" grpId="0" autoUpdateAnimBg="0"/>
      <p:bldP spid="35844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_tradnl">
                <a:latin typeface="Comic Sans MS" pitchFamily="66" charset="0"/>
              </a:rPr>
              <a:t>Pedimos a los padres que ayuden a sus hijos a...</a:t>
            </a:r>
            <a:endParaRPr lang="es-ES">
              <a:latin typeface="Comic Sans MS" pitchFamily="66" charset="0"/>
            </a:endParaRPr>
          </a:p>
        </p:txBody>
      </p:sp>
      <p:sp>
        <p:nvSpPr>
          <p:cNvPr id="39941" name="Rectangle 5"/>
          <p:cNvSpPr>
            <a:spLocks noGrp="1" noRot="1" noChangeArrowheads="1"/>
          </p:cNvSpPr>
          <p:nvPr>
            <p:ph type="body" sz="half" idx="3"/>
          </p:nvPr>
        </p:nvSpPr>
        <p:spPr>
          <a:xfrm>
            <a:off x="395288" y="4079875"/>
            <a:ext cx="8547100" cy="23971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s-ES_tradnl">
                <a:latin typeface="Comic Sans MS" pitchFamily="66" charset="0"/>
              </a:rPr>
              <a:t>Tener unos </a:t>
            </a:r>
            <a:r>
              <a:rPr lang="es-ES_tradnl" u="sng">
                <a:latin typeface="Comic Sans MS" pitchFamily="66" charset="0"/>
              </a:rPr>
              <a:t>hábitos de estudio</a:t>
            </a:r>
            <a:r>
              <a:rPr lang="es-ES_tradnl">
                <a:latin typeface="Comic Sans MS" pitchFamily="66" charset="0"/>
              </a:rPr>
              <a:t> adecuados.</a:t>
            </a:r>
          </a:p>
          <a:p>
            <a:pPr>
              <a:lnSpc>
                <a:spcPct val="90000"/>
              </a:lnSpc>
            </a:pPr>
            <a:r>
              <a:rPr lang="es-ES_tradnl">
                <a:latin typeface="Comic Sans MS" pitchFamily="66" charset="0"/>
              </a:rPr>
              <a:t>Mantener unos hábitos de vida necesarios para el aprendizaje.</a:t>
            </a:r>
          </a:p>
          <a:p>
            <a:pPr>
              <a:lnSpc>
                <a:spcPct val="90000"/>
              </a:lnSpc>
            </a:pPr>
            <a:r>
              <a:rPr lang="es-ES_tradnl" u="sng">
                <a:latin typeface="Comic Sans MS" pitchFamily="66" charset="0"/>
              </a:rPr>
              <a:t>Ser educados y respetar a los demás</a:t>
            </a:r>
            <a:r>
              <a:rPr lang="es-ES_tradnl">
                <a:latin typeface="Comic Sans MS" pitchFamily="66" charset="0"/>
              </a:rPr>
              <a:t>: importancia de la educación familiar.</a:t>
            </a:r>
            <a:endParaRPr lang="es-ES">
              <a:latin typeface="Comic Sans MS" pitchFamily="66" charset="0"/>
            </a:endParaRPr>
          </a:p>
        </p:txBody>
      </p:sp>
      <p:pic>
        <p:nvPicPr>
          <p:cNvPr id="39943" name="Picture 7" descr="1schoolgirl15-thumb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944563" y="1600200"/>
            <a:ext cx="2901950" cy="2165350"/>
          </a:xfrm>
          <a:noFill/>
          <a:ln/>
        </p:spPr>
      </p:pic>
      <p:pic>
        <p:nvPicPr>
          <p:cNvPr id="39945" name="Picture 9" descr="EDUCA0003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4792663" y="1600200"/>
            <a:ext cx="3686175" cy="2165350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99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99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399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99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99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99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99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99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99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99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99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8" grpId="0" autoUpdateAnimBg="0"/>
      <p:bldP spid="39941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1" name="Rectangle 5"/>
          <p:cNvSpPr>
            <a:spLocks noChangeArrowheads="1"/>
          </p:cNvSpPr>
          <p:nvPr/>
        </p:nvSpPr>
        <p:spPr bwMode="auto">
          <a:xfrm>
            <a:off x="2051050" y="5373688"/>
            <a:ext cx="4914900" cy="1257300"/>
          </a:xfrm>
          <a:prstGeom prst="rect">
            <a:avLst/>
          </a:prstGeom>
          <a:solidFill>
            <a:srgbClr val="99CCFF"/>
          </a:solidFill>
          <a:ln w="57150">
            <a:solidFill>
              <a:srgbClr val="808080"/>
            </a:solidFill>
            <a:miter lim="800000"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65547" name="Rectangle 11"/>
          <p:cNvSpPr>
            <a:spLocks noChangeArrowheads="1"/>
          </p:cNvSpPr>
          <p:nvPr/>
        </p:nvSpPr>
        <p:spPr bwMode="auto">
          <a:xfrm>
            <a:off x="2339975" y="2565400"/>
            <a:ext cx="1511300" cy="2808288"/>
          </a:xfrm>
          <a:prstGeom prst="rect">
            <a:avLst/>
          </a:prstGeom>
          <a:solidFill>
            <a:srgbClr val="993300">
              <a:alpha val="60001"/>
            </a:srgbClr>
          </a:solidFill>
          <a:ln w="57150">
            <a:solidFill>
              <a:srgbClr val="808080"/>
            </a:solidFill>
            <a:miter lim="800000"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65543" name="Rectangle 7"/>
          <p:cNvSpPr>
            <a:spLocks noChangeArrowheads="1"/>
          </p:cNvSpPr>
          <p:nvPr/>
        </p:nvSpPr>
        <p:spPr bwMode="auto">
          <a:xfrm>
            <a:off x="5148263" y="2636838"/>
            <a:ext cx="1511300" cy="2736850"/>
          </a:xfrm>
          <a:prstGeom prst="rect">
            <a:avLst/>
          </a:prstGeom>
          <a:solidFill>
            <a:srgbClr val="FFCC99"/>
          </a:solidFill>
          <a:ln w="57150">
            <a:solidFill>
              <a:srgbClr val="808080"/>
            </a:solidFill>
            <a:miter lim="800000"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65552" name="AutoShape 16"/>
          <p:cNvSpPr>
            <a:spLocks noChangeArrowheads="1"/>
          </p:cNvSpPr>
          <p:nvPr/>
        </p:nvSpPr>
        <p:spPr bwMode="auto">
          <a:xfrm>
            <a:off x="1692275" y="0"/>
            <a:ext cx="5600700" cy="2628900"/>
          </a:xfrm>
          <a:prstGeom prst="flowChartExtract">
            <a:avLst/>
          </a:prstGeom>
          <a:solidFill>
            <a:srgbClr val="FF9900"/>
          </a:solidFill>
          <a:ln w="57150">
            <a:solidFill>
              <a:srgbClr val="808080"/>
            </a:solidFill>
            <a:miter lim="800000"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65551" name="WordArt 15"/>
          <p:cNvSpPr>
            <a:spLocks noChangeArrowheads="1" noChangeShapeType="1" noTextEdit="1"/>
          </p:cNvSpPr>
          <p:nvPr/>
        </p:nvSpPr>
        <p:spPr bwMode="auto">
          <a:xfrm>
            <a:off x="3348038" y="908050"/>
            <a:ext cx="2514600" cy="1600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s-ES" sz="20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 Narrow"/>
              </a:rPr>
              <a:t>Repasar</a:t>
            </a:r>
          </a:p>
          <a:p>
            <a:pPr algn="ctr"/>
            <a:r>
              <a:rPr lang="es-ES" sz="20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 Narrow"/>
              </a:rPr>
              <a:t>y hacer los deberes</a:t>
            </a:r>
          </a:p>
        </p:txBody>
      </p:sp>
      <p:sp>
        <p:nvSpPr>
          <p:cNvPr id="65550" name="WordArt 14"/>
          <p:cNvSpPr>
            <a:spLocks noChangeArrowheads="1" noChangeShapeType="1" noTextEdit="1"/>
          </p:cNvSpPr>
          <p:nvPr/>
        </p:nvSpPr>
        <p:spPr bwMode="auto">
          <a:xfrm rot="-1938123">
            <a:off x="1279525" y="1055688"/>
            <a:ext cx="2233613" cy="87947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55556"/>
              </a:avLst>
            </a:prstTxWarp>
          </a:bodyPr>
          <a:lstStyle/>
          <a:p>
            <a:pPr algn="ctr"/>
            <a:r>
              <a:rPr lang="es-ES" sz="2000" kern="10">
                <a:ln w="9525">
                  <a:solidFill>
                    <a:schemeClr val="tx2"/>
                  </a:solidFill>
                  <a:round/>
                  <a:headEnd/>
                  <a:tailEnd/>
                </a:ln>
                <a:solidFill>
                  <a:schemeClr val="tx2"/>
                </a:solidFill>
                <a:latin typeface="Arial Narrow"/>
              </a:rPr>
              <a:t>Poner Interés</a:t>
            </a:r>
          </a:p>
        </p:txBody>
      </p:sp>
      <p:sp>
        <p:nvSpPr>
          <p:cNvPr id="65549" name="WordArt 13"/>
          <p:cNvSpPr>
            <a:spLocks noChangeArrowheads="1" noChangeShapeType="1" noTextEdit="1"/>
          </p:cNvSpPr>
          <p:nvPr/>
        </p:nvSpPr>
        <p:spPr bwMode="auto">
          <a:xfrm rot="3089613">
            <a:off x="5308600" y="1116013"/>
            <a:ext cx="2447925" cy="8001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55556"/>
              </a:avLst>
            </a:prstTxWarp>
          </a:bodyPr>
          <a:lstStyle/>
          <a:p>
            <a:pPr algn="ctr"/>
            <a:r>
              <a:rPr lang="es-ES" sz="2000" kern="10">
                <a:ln w="9525">
                  <a:solidFill>
                    <a:schemeClr val="tx2"/>
                  </a:solidFill>
                  <a:round/>
                  <a:headEnd/>
                  <a:tailEnd/>
                </a:ln>
                <a:solidFill>
                  <a:schemeClr val="tx2"/>
                </a:solidFill>
                <a:latin typeface="Arial Narrow"/>
              </a:rPr>
              <a:t>Prestar Atención</a:t>
            </a:r>
          </a:p>
        </p:txBody>
      </p:sp>
      <p:sp>
        <p:nvSpPr>
          <p:cNvPr id="65548" name="WordArt 12"/>
          <p:cNvSpPr>
            <a:spLocks noChangeArrowheads="1" noChangeShapeType="1" noTextEdit="1"/>
          </p:cNvSpPr>
          <p:nvPr/>
        </p:nvSpPr>
        <p:spPr bwMode="auto">
          <a:xfrm>
            <a:off x="1692275" y="0"/>
            <a:ext cx="6057900" cy="6667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s-ES" sz="20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latin typeface="Arial Narrow"/>
              </a:rPr>
              <a:t>¡CLAVES DEL ÉXITO ESCOLAR!</a:t>
            </a:r>
          </a:p>
        </p:txBody>
      </p:sp>
      <p:sp>
        <p:nvSpPr>
          <p:cNvPr id="65540" name="WordArt 4"/>
          <p:cNvSpPr>
            <a:spLocks noChangeArrowheads="1" noChangeShapeType="1" noTextEdit="1"/>
          </p:cNvSpPr>
          <p:nvPr/>
        </p:nvSpPr>
        <p:spPr bwMode="auto">
          <a:xfrm>
            <a:off x="1547813" y="6515100"/>
            <a:ext cx="6172200" cy="3429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s-ES" sz="24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 Narrow"/>
              </a:rPr>
              <a:t>Buenos hábitos de alimentación y descanso</a:t>
            </a:r>
          </a:p>
        </p:txBody>
      </p:sp>
      <p:sp>
        <p:nvSpPr>
          <p:cNvPr id="65546" name="WordArt 10"/>
          <p:cNvSpPr>
            <a:spLocks noChangeArrowheads="1" noChangeShapeType="1" noTextEdit="1"/>
          </p:cNvSpPr>
          <p:nvPr/>
        </p:nvSpPr>
        <p:spPr bwMode="auto">
          <a:xfrm>
            <a:off x="2484438" y="2708275"/>
            <a:ext cx="1223962" cy="25209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s-ES" kern="10">
                <a:ln w="9525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Narrow"/>
              </a:rPr>
              <a:t>Estudiar</a:t>
            </a:r>
          </a:p>
          <a:p>
            <a:pPr algn="ctr"/>
            <a:r>
              <a:rPr lang="es-ES" kern="10">
                <a:ln w="9525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Narrow"/>
              </a:rPr>
              <a:t>todos</a:t>
            </a:r>
          </a:p>
          <a:p>
            <a:pPr algn="ctr"/>
            <a:r>
              <a:rPr lang="es-ES" kern="10">
                <a:ln w="9525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Narrow"/>
              </a:rPr>
              <a:t>los días</a:t>
            </a:r>
          </a:p>
          <a:p>
            <a:pPr algn="ctr"/>
            <a:r>
              <a:rPr lang="es-ES" kern="10">
                <a:ln w="9525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Narrow"/>
              </a:rPr>
              <a:t>a la misma</a:t>
            </a:r>
          </a:p>
          <a:p>
            <a:pPr algn="ctr"/>
            <a:r>
              <a:rPr lang="es-ES" kern="10">
                <a:ln w="9525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Narrow"/>
              </a:rPr>
              <a:t>hora</a:t>
            </a:r>
          </a:p>
        </p:txBody>
      </p:sp>
      <p:sp>
        <p:nvSpPr>
          <p:cNvPr id="65542" name="WordArt 6"/>
          <p:cNvSpPr>
            <a:spLocks noChangeArrowheads="1" noChangeShapeType="1" noTextEdit="1"/>
          </p:cNvSpPr>
          <p:nvPr/>
        </p:nvSpPr>
        <p:spPr bwMode="auto">
          <a:xfrm>
            <a:off x="5219700" y="2708275"/>
            <a:ext cx="1223963" cy="25209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s-ES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 Narrow"/>
              </a:rPr>
              <a:t>Estudiar</a:t>
            </a:r>
          </a:p>
          <a:p>
            <a:pPr algn="ctr"/>
            <a:r>
              <a:rPr lang="es-ES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 Narrow"/>
              </a:rPr>
              <a:t>entre </a:t>
            </a:r>
          </a:p>
          <a:p>
            <a:pPr algn="ctr"/>
            <a:r>
              <a:rPr lang="es-ES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 Narrow"/>
              </a:rPr>
              <a:t>1 y 2</a:t>
            </a:r>
          </a:p>
          <a:p>
            <a:pPr algn="ctr"/>
            <a:r>
              <a:rPr lang="es-ES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 Narrow"/>
              </a:rPr>
              <a:t>horas</a:t>
            </a:r>
          </a:p>
        </p:txBody>
      </p:sp>
      <p:sp>
        <p:nvSpPr>
          <p:cNvPr id="65545" name="WordArt 9"/>
          <p:cNvSpPr>
            <a:spLocks noChangeArrowheads="1" noChangeShapeType="1" noTextEdit="1"/>
          </p:cNvSpPr>
          <p:nvPr/>
        </p:nvSpPr>
        <p:spPr bwMode="auto">
          <a:xfrm rot="5400000">
            <a:off x="3383757" y="3680619"/>
            <a:ext cx="2376487" cy="720725"/>
          </a:xfrm>
          <a:prstGeom prst="rect">
            <a:avLst/>
          </a:prstGeom>
        </p:spPr>
        <p:txBody>
          <a:bodyPr vert="wordArt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es-ES" sz="1600" kern="10">
                <a:ln w="9525">
                  <a:solidFill>
                    <a:schemeClr val="tx2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35921" dir="2700000" algn="ctr" rotWithShape="0">
                    <a:srgbClr val="C0C0C0"/>
                  </a:outerShdw>
                </a:effectLst>
                <a:latin typeface="Arial Narrow"/>
              </a:rPr>
              <a:t>Materiales</a:t>
            </a:r>
          </a:p>
        </p:txBody>
      </p:sp>
      <p:sp>
        <p:nvSpPr>
          <p:cNvPr id="65544" name="WordArt 8"/>
          <p:cNvSpPr>
            <a:spLocks noChangeArrowheads="1" noChangeShapeType="1" noTextEdit="1"/>
          </p:cNvSpPr>
          <p:nvPr/>
        </p:nvSpPr>
        <p:spPr bwMode="auto">
          <a:xfrm>
            <a:off x="2339975" y="5661025"/>
            <a:ext cx="4343400" cy="7937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s-ES" sz="24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 Narrow"/>
              </a:rPr>
              <a:t>Hábitos de Estudio</a:t>
            </a:r>
          </a:p>
        </p:txBody>
      </p:sp>
      <p:sp>
        <p:nvSpPr>
          <p:cNvPr id="65553" name="Rectangle 17"/>
          <p:cNvSpPr>
            <a:spLocks noChangeArrowheads="1"/>
          </p:cNvSpPr>
          <p:nvPr/>
        </p:nvSpPr>
        <p:spPr bwMode="auto">
          <a:xfrm>
            <a:off x="0" y="12985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65554" name="Rectangle 18"/>
          <p:cNvSpPr>
            <a:spLocks noChangeArrowheads="1"/>
          </p:cNvSpPr>
          <p:nvPr/>
        </p:nvSpPr>
        <p:spPr bwMode="auto">
          <a:xfrm>
            <a:off x="0" y="10699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s-ES" sz="2400">
              <a:latin typeface="Times New Roman" pitchFamily="18" charset="0"/>
            </a:endParaRPr>
          </a:p>
        </p:txBody>
      </p:sp>
      <p:sp>
        <p:nvSpPr>
          <p:cNvPr id="65555" name="Rectangle 19"/>
          <p:cNvSpPr>
            <a:spLocks noChangeArrowheads="1"/>
          </p:cNvSpPr>
          <p:nvPr/>
        </p:nvSpPr>
        <p:spPr bwMode="auto">
          <a:xfrm>
            <a:off x="0" y="1298575"/>
            <a:ext cx="18415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2400">
                <a:latin typeface="Times New Roman" pitchFamily="18" charset="0"/>
              </a:rPr>
              <a:t/>
            </a:r>
            <a:br>
              <a:rPr lang="en-US" sz="2400">
                <a:latin typeface="Times New Roman" pitchFamily="18" charset="0"/>
              </a:rPr>
            </a:br>
            <a:endParaRPr lang="en-US" sz="2400">
              <a:latin typeface="Times New Roman" pitchFamily="18" charset="0"/>
            </a:endParaRPr>
          </a:p>
          <a:p>
            <a:pPr eaLnBrk="0" hangingPunct="0"/>
            <a:endParaRPr lang="en-US" sz="2400">
              <a:latin typeface="Times New Roman" pitchFamily="18" charset="0"/>
            </a:endParaRPr>
          </a:p>
        </p:txBody>
      </p:sp>
      <p:sp>
        <p:nvSpPr>
          <p:cNvPr id="65556" name="Rectangle 20"/>
          <p:cNvSpPr>
            <a:spLocks noChangeArrowheads="1"/>
          </p:cNvSpPr>
          <p:nvPr/>
        </p:nvSpPr>
        <p:spPr bwMode="auto">
          <a:xfrm>
            <a:off x="0" y="225742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s-ES" sz="2400">
              <a:latin typeface="Times New Roman" pitchFamily="18" charset="0"/>
            </a:endParaRPr>
          </a:p>
        </p:txBody>
      </p:sp>
      <p:sp>
        <p:nvSpPr>
          <p:cNvPr id="65557" name="Rectangle 21"/>
          <p:cNvSpPr>
            <a:spLocks noChangeArrowheads="1"/>
          </p:cNvSpPr>
          <p:nvPr/>
        </p:nvSpPr>
        <p:spPr bwMode="auto">
          <a:xfrm>
            <a:off x="0" y="225742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s-ES" sz="240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12" name="Picture 4" descr="escuela_y_chicos"/>
          <p:cNvPicPr>
            <a:picLocks noGrp="1" noChangeAspect="1" noChangeArrowheads="1" noCrop="1"/>
          </p:cNvPicPr>
          <p:nvPr>
            <p:ph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0" y="0"/>
            <a:ext cx="9144000" cy="6858000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30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30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30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30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Tabla"/>
          <p:cNvGraphicFramePr>
            <a:graphicFrameLocks noGrp="1"/>
          </p:cNvGraphicFramePr>
          <p:nvPr/>
        </p:nvGraphicFramePr>
        <p:xfrm>
          <a:off x="4572000" y="5445125"/>
          <a:ext cx="3168352" cy="37084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3168352"/>
              </a:tblGrid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-</a:t>
                      </a:r>
                      <a:r>
                        <a:rPr lang="es-ES" sz="1600" b="0" dirty="0" smtClean="0"/>
                        <a:t>No todos acaban la secundaria</a:t>
                      </a:r>
                      <a:endParaRPr lang="es-E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" name="2 Tabla"/>
          <p:cNvGraphicFramePr>
            <a:graphicFrameLocks noGrp="1"/>
          </p:cNvGraphicFramePr>
          <p:nvPr/>
        </p:nvGraphicFramePr>
        <p:xfrm>
          <a:off x="1476375" y="5445125"/>
          <a:ext cx="3096344" cy="37084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3096344"/>
              </a:tblGrid>
              <a:tr h="370840">
                <a:tc>
                  <a:txBody>
                    <a:bodyPr/>
                    <a:lstStyle/>
                    <a:p>
                      <a:r>
                        <a:rPr lang="es-ES" sz="1600" b="0" dirty="0" smtClean="0"/>
                        <a:t>-Todos pasan a secundaria</a:t>
                      </a:r>
                      <a:endParaRPr lang="es-ES" sz="1600" b="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4" name="3 Tabla"/>
          <p:cNvGraphicFramePr>
            <a:graphicFrameLocks noGrp="1"/>
          </p:cNvGraphicFramePr>
          <p:nvPr/>
        </p:nvGraphicFramePr>
        <p:xfrm>
          <a:off x="4572000" y="3933825"/>
          <a:ext cx="3143672" cy="1368152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3143672"/>
              </a:tblGrid>
              <a:tr h="1368152">
                <a:tc>
                  <a:txBody>
                    <a:bodyPr/>
                    <a:lstStyle/>
                    <a:p>
                      <a:pPr algn="l"/>
                      <a:r>
                        <a:rPr lang="es-ES" sz="1600" b="0" dirty="0" smtClean="0"/>
                        <a:t>-Más peso del trabajo personal en casa, importancia de la agenda y de las técnicas de estudio, exigencias de mayor responsabilidad</a:t>
                      </a:r>
                      <a:endParaRPr lang="es-ES" sz="1600" b="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4 Tabla"/>
          <p:cNvGraphicFramePr>
            <a:graphicFrameLocks noGrp="1"/>
          </p:cNvGraphicFramePr>
          <p:nvPr/>
        </p:nvGraphicFramePr>
        <p:xfrm>
          <a:off x="1476375" y="3933825"/>
          <a:ext cx="3096344" cy="1368152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3096344"/>
              </a:tblGrid>
              <a:tr h="1368152">
                <a:tc>
                  <a:txBody>
                    <a:bodyPr/>
                    <a:lstStyle/>
                    <a:p>
                      <a:r>
                        <a:rPr lang="es-ES" sz="1600" b="0" dirty="0" smtClean="0"/>
                        <a:t>-Importancia del</a:t>
                      </a:r>
                      <a:r>
                        <a:rPr lang="es-ES" sz="1600" b="0" baseline="0" dirty="0" smtClean="0"/>
                        <a:t> trabajo en el aula</a:t>
                      </a:r>
                      <a:endParaRPr lang="es-ES" sz="1600" b="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4387" name="Group 51"/>
          <p:cNvGraphicFramePr>
            <a:graphicFrameLocks noGrp="1"/>
          </p:cNvGraphicFramePr>
          <p:nvPr/>
        </p:nvGraphicFramePr>
        <p:xfrm>
          <a:off x="4572000" y="1989138"/>
          <a:ext cx="3119438" cy="1554480"/>
        </p:xfrm>
        <a:graphic>
          <a:graphicData uri="http://schemas.openxmlformats.org/drawingml/2006/table">
            <a:tbl>
              <a:tblPr/>
              <a:tblGrid>
                <a:gridCol w="3119438"/>
              </a:tblGrid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</a:rPr>
                        <a:t>-Cambios metodológicos, mayor peso de la explicación del profesorado,  mayores exigencias de autocontrol dentro del aula (escuchar, no hablar…). Autonomía del aprendizaje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F0E8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6 Tabla"/>
          <p:cNvGraphicFramePr>
            <a:graphicFrameLocks noGrp="1"/>
          </p:cNvGraphicFramePr>
          <p:nvPr/>
        </p:nvGraphicFramePr>
        <p:xfrm>
          <a:off x="1476375" y="1989138"/>
          <a:ext cx="3095625" cy="1800225"/>
        </p:xfrm>
        <a:graphic>
          <a:graphicData uri="http://schemas.openxmlformats.org/drawingml/2006/table">
            <a:tbl>
              <a:tblPr/>
              <a:tblGrid>
                <a:gridCol w="3095625"/>
              </a:tblGrid>
              <a:tr h="1800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</a:rPr>
                        <a:t>-Metodologías  participativas, trabajo en grupos, más movilidad dentro del aula, más trabajo dentro de clase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F0E8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7 Tabla"/>
          <p:cNvGraphicFramePr>
            <a:graphicFrameLocks noGrp="1"/>
          </p:cNvGraphicFramePr>
          <p:nvPr/>
        </p:nvGraphicFramePr>
        <p:xfrm>
          <a:off x="1524000" y="1397000"/>
          <a:ext cx="6096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>
                          <a:solidFill>
                            <a:schemeClr val="bg1"/>
                          </a:solidFill>
                        </a:rPr>
                        <a:t>PRIM ARIA</a:t>
                      </a:r>
                      <a:endParaRPr lang="es-E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SECUNDARIA</a:t>
                      </a:r>
                      <a:endParaRPr lang="es-E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4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Tabla"/>
          <p:cNvGraphicFramePr>
            <a:graphicFrameLocks noGrp="1"/>
          </p:cNvGraphicFramePr>
          <p:nvPr/>
        </p:nvGraphicFramePr>
        <p:xfrm>
          <a:off x="1524000" y="1397000"/>
          <a:ext cx="6096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PRIMARIA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SECUNDARIA</a:t>
                      </a:r>
                      <a:endParaRPr lang="es-E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" name="2 Tabla"/>
          <p:cNvGraphicFramePr>
            <a:graphicFrameLocks noGrp="1"/>
          </p:cNvGraphicFramePr>
          <p:nvPr/>
        </p:nvGraphicFramePr>
        <p:xfrm>
          <a:off x="1403350" y="1989138"/>
          <a:ext cx="3168352" cy="1368152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3168352"/>
              </a:tblGrid>
              <a:tr h="1368152">
                <a:tc>
                  <a:txBody>
                    <a:bodyPr/>
                    <a:lstStyle/>
                    <a:p>
                      <a:r>
                        <a:rPr lang="es-ES" sz="1600" b="0" dirty="0" smtClean="0"/>
                        <a:t>-La</a:t>
                      </a:r>
                      <a:r>
                        <a:rPr lang="es-ES" sz="1600" b="0" baseline="0" dirty="0" smtClean="0"/>
                        <a:t> evaluación es más cualitativa</a:t>
                      </a:r>
                      <a:endParaRPr lang="es-ES" sz="1600" b="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4" name="3 Tabla"/>
          <p:cNvGraphicFramePr>
            <a:graphicFrameLocks noGrp="1"/>
          </p:cNvGraphicFramePr>
          <p:nvPr/>
        </p:nvGraphicFramePr>
        <p:xfrm>
          <a:off x="4572000" y="1989138"/>
          <a:ext cx="3168352" cy="1368152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3168352"/>
              </a:tblGrid>
              <a:tr h="1368152">
                <a:tc>
                  <a:txBody>
                    <a:bodyPr/>
                    <a:lstStyle/>
                    <a:p>
                      <a:r>
                        <a:rPr lang="es-ES" sz="1600" b="0" dirty="0" smtClean="0"/>
                        <a:t>-La evaluación es más cuantitativa (notas numéricas), se dedica más tiempo a los exámenes, las calificaciones permiten decidir la promoción</a:t>
                      </a:r>
                      <a:r>
                        <a:rPr lang="es-ES" sz="1600" b="0" baseline="0" dirty="0" smtClean="0"/>
                        <a:t> y la titulación</a:t>
                      </a:r>
                      <a:endParaRPr lang="es-ES" sz="1600" b="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4 Tabla"/>
          <p:cNvGraphicFramePr>
            <a:graphicFrameLocks noGrp="1"/>
          </p:cNvGraphicFramePr>
          <p:nvPr/>
        </p:nvGraphicFramePr>
        <p:xfrm>
          <a:off x="1403350" y="3500438"/>
          <a:ext cx="3168352" cy="1152128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3168352"/>
              </a:tblGrid>
              <a:tr h="1152128">
                <a:tc>
                  <a:txBody>
                    <a:bodyPr/>
                    <a:lstStyle/>
                    <a:p>
                      <a:r>
                        <a:rPr lang="es-ES" sz="1600" b="0" dirty="0" smtClean="0"/>
                        <a:t>-Clima de centro: conocido, grupo clase desde los</a:t>
                      </a:r>
                      <a:r>
                        <a:rPr lang="es-ES" sz="1600" b="0" baseline="0" dirty="0" smtClean="0"/>
                        <a:t> tres años en Infantil</a:t>
                      </a:r>
                      <a:endParaRPr lang="es-ES" sz="1600" b="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5 Tabla"/>
          <p:cNvGraphicFramePr>
            <a:graphicFrameLocks noGrp="1"/>
          </p:cNvGraphicFramePr>
          <p:nvPr/>
        </p:nvGraphicFramePr>
        <p:xfrm>
          <a:off x="4572000" y="3500438"/>
          <a:ext cx="3168352" cy="1152128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3168352"/>
              </a:tblGrid>
              <a:tr h="1152128">
                <a:tc>
                  <a:txBody>
                    <a:bodyPr/>
                    <a:lstStyle/>
                    <a:p>
                      <a:r>
                        <a:rPr lang="es-ES" sz="1600" b="0" dirty="0" smtClean="0"/>
                        <a:t>-Clima centro:</a:t>
                      </a:r>
                      <a:r>
                        <a:rPr lang="es-ES" sz="1600" b="0" baseline="0" dirty="0" smtClean="0"/>
                        <a:t> desconocido, mitos negativos, alumnos más mayores. Amigos y desconocidos en el grupo clase</a:t>
                      </a:r>
                      <a:endParaRPr lang="es-ES" sz="1600" b="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6 Tabla"/>
          <p:cNvGraphicFramePr>
            <a:graphicFrameLocks noGrp="1"/>
          </p:cNvGraphicFramePr>
          <p:nvPr/>
        </p:nvGraphicFramePr>
        <p:xfrm>
          <a:off x="4572000" y="4797425"/>
          <a:ext cx="3168352" cy="648072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3168352"/>
              </a:tblGrid>
              <a:tr h="648072">
                <a:tc>
                  <a:txBody>
                    <a:bodyPr/>
                    <a:lstStyle/>
                    <a:p>
                      <a:r>
                        <a:rPr lang="es-ES" sz="1600" b="0" dirty="0" smtClean="0"/>
                        <a:t>-Mayor presión académica. Fundamental la organización</a:t>
                      </a:r>
                      <a:endParaRPr lang="es-ES" sz="1600" b="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7 Tabla"/>
          <p:cNvGraphicFramePr>
            <a:graphicFrameLocks noGrp="1"/>
          </p:cNvGraphicFramePr>
          <p:nvPr/>
        </p:nvGraphicFramePr>
        <p:xfrm>
          <a:off x="1403350" y="4797425"/>
          <a:ext cx="3168352" cy="648072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3168352"/>
              </a:tblGrid>
              <a:tr h="648072">
                <a:tc>
                  <a:txBody>
                    <a:bodyPr/>
                    <a:lstStyle/>
                    <a:p>
                      <a:endParaRPr lang="es-ES" sz="1600" b="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/>
          </p:cNvSpPr>
          <p:nvPr>
            <p:ph type="title" idx="4294967295"/>
          </p:nvPr>
        </p:nvSpPr>
        <p:spPr bwMode="auto"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/>
            <a:endParaRPr lang="es-ES" cap="none" smtClean="0">
              <a:effectLst/>
            </a:endParaRPr>
          </a:p>
        </p:txBody>
      </p:sp>
      <p:pic>
        <p:nvPicPr>
          <p:cNvPr id="16386" name="Picture 3"/>
          <p:cNvPicPr>
            <a:picLocks noGrp="1" noChangeAspect="1" noChangeArrowheads="1"/>
          </p:cNvPicPr>
          <p:nvPr>
            <p:ph type="body" idx="4294967295"/>
          </p:nvPr>
        </p:nvPicPr>
        <p:blipFill>
          <a:blip r:embed="rId2" cstate="print"/>
          <a:srcRect l="11723" t="26414" r="15594" b="11356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/>
          </p:cNvSpPr>
          <p:nvPr>
            <p:ph type="title" idx="4294967295"/>
          </p:nvPr>
        </p:nvSpPr>
        <p:spPr bwMode="auto"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/>
            <a:endParaRPr lang="es-ES" cap="none" smtClean="0">
              <a:effectLst/>
            </a:endParaRPr>
          </a:p>
        </p:txBody>
      </p:sp>
      <p:pic>
        <p:nvPicPr>
          <p:cNvPr id="17410" name="Picture 3"/>
          <p:cNvPicPr>
            <a:picLocks noGrp="1" noChangeAspect="1" noChangeArrowheads="1"/>
          </p:cNvPicPr>
          <p:nvPr>
            <p:ph type="body" idx="4294967295"/>
          </p:nvPr>
        </p:nvPicPr>
        <p:blipFill>
          <a:blip r:embed="rId2" cstate="print"/>
          <a:srcRect l="15973" t="20729" r="13579" b="17223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/>
          </p:cNvSpPr>
          <p:nvPr>
            <p:ph type="title" idx="4294967295"/>
          </p:nvPr>
        </p:nvSpPr>
        <p:spPr bwMode="auto"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s-ES" sz="3200" cap="none" smtClean="0">
                <a:effectLst/>
              </a:rPr>
              <a:t>¿Qué nos vamos a encontrar en el Instituto?</a:t>
            </a:r>
          </a:p>
        </p:txBody>
      </p:sp>
      <p:sp>
        <p:nvSpPr>
          <p:cNvPr id="18434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algn="just" eaLnBrk="1" hangingPunct="1">
              <a:lnSpc>
                <a:spcPct val="90000"/>
              </a:lnSpc>
            </a:pPr>
            <a:r>
              <a:rPr lang="es-ES" sz="2800" dirty="0" smtClean="0"/>
              <a:t>Cada curso sólo puede repetirse una vez.</a:t>
            </a:r>
          </a:p>
          <a:p>
            <a:pPr algn="just" eaLnBrk="1" hangingPunct="1">
              <a:lnSpc>
                <a:spcPct val="90000"/>
              </a:lnSpc>
            </a:pPr>
            <a:r>
              <a:rPr lang="es-ES" sz="2800" dirty="0" smtClean="0"/>
              <a:t>Para la obtención del título hay que aprobar todas las materias. En la actualidad</a:t>
            </a:r>
            <a:r>
              <a:rPr lang="es-ES" sz="2800" dirty="0" smtClean="0"/>
              <a:t>, excepcionalmente  </a:t>
            </a:r>
            <a:r>
              <a:rPr lang="es-ES" sz="2800" dirty="0" smtClean="0"/>
              <a:t>se </a:t>
            </a:r>
            <a:r>
              <a:rPr lang="es-ES" sz="2800" dirty="0" smtClean="0"/>
              <a:t>puede titular si </a:t>
            </a:r>
            <a:r>
              <a:rPr lang="es-ES" sz="2800" dirty="0" smtClean="0"/>
              <a:t>el alumno/a tiene </a:t>
            </a:r>
            <a:r>
              <a:rPr lang="es-ES" sz="2800" dirty="0" smtClean="0"/>
              <a:t>1, 2 ó 3   </a:t>
            </a:r>
            <a:r>
              <a:rPr lang="es-ES" sz="2800" dirty="0" smtClean="0"/>
              <a:t>asignaturas suspensas, según los casos</a:t>
            </a:r>
            <a:r>
              <a:rPr lang="es-ES" sz="2800" dirty="0" smtClean="0"/>
              <a:t>.</a:t>
            </a:r>
            <a:endParaRPr lang="es-ES" sz="2800" dirty="0" smtClean="0"/>
          </a:p>
          <a:p>
            <a:pPr algn="just" eaLnBrk="1" hangingPunct="1">
              <a:lnSpc>
                <a:spcPct val="90000"/>
              </a:lnSpc>
            </a:pPr>
            <a:r>
              <a:rPr lang="es-ES" sz="2800" dirty="0" smtClean="0"/>
              <a:t>Cada grupo dispone de un tutor/a</a:t>
            </a:r>
          </a:p>
          <a:p>
            <a:pPr algn="just" eaLnBrk="1" hangingPunct="1">
              <a:lnSpc>
                <a:spcPct val="90000"/>
              </a:lnSpc>
            </a:pPr>
            <a:r>
              <a:rPr lang="es-ES" sz="2800" dirty="0" smtClean="0"/>
              <a:t>Todas las semanas existe una hora de tutoría lectiva dedicada a desarrollar temas: elección del delegado, normas de convivencia, técnicas de estudio,…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/>
          </p:cNvSpPr>
          <p:nvPr>
            <p:ph type="title" idx="4294967295"/>
          </p:nvPr>
        </p:nvSpPr>
        <p:spPr bwMode="auto"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 algn="ctr" eaLnBrk="1" hangingPunct="1"/>
            <a:r>
              <a:rPr lang="es-ES" sz="3200" b="1" cap="none" smtClean="0">
                <a:effectLst/>
              </a:rPr>
              <a:t/>
            </a:r>
            <a:br>
              <a:rPr lang="es-ES" sz="3200" b="1" cap="none" smtClean="0">
                <a:effectLst/>
              </a:rPr>
            </a:br>
            <a:r>
              <a:rPr lang="es-ES" sz="3200" b="1" cap="none" smtClean="0">
                <a:effectLst/>
              </a:rPr>
              <a:t/>
            </a:r>
            <a:br>
              <a:rPr lang="es-ES" sz="3200" b="1" cap="none" smtClean="0">
                <a:effectLst/>
              </a:rPr>
            </a:br>
            <a:r>
              <a:rPr lang="es-ES" sz="3200" b="1" cap="none" smtClean="0">
                <a:effectLst/>
              </a:rPr>
              <a:t>PARA TENER ÉXITO EN LA ESO.</a:t>
            </a:r>
            <a:br>
              <a:rPr lang="es-ES" sz="3200" b="1" cap="none" smtClean="0">
                <a:effectLst/>
              </a:rPr>
            </a:br>
            <a:r>
              <a:rPr lang="es-ES" sz="3200" b="1" cap="none" smtClean="0">
                <a:effectLst/>
              </a:rPr>
              <a:t>Consejos prácticos.</a:t>
            </a:r>
            <a:endParaRPr lang="es-ES" sz="3200" cap="none" smtClean="0">
              <a:effectLst/>
            </a:endParaRPr>
          </a:p>
        </p:txBody>
      </p:sp>
      <p:sp>
        <p:nvSpPr>
          <p:cNvPr id="19458" name="Rectangle 3"/>
          <p:cNvSpPr>
            <a:spLocks noGrp="1"/>
          </p:cNvSpPr>
          <p:nvPr>
            <p:ph type="body" idx="4294967295"/>
          </p:nvPr>
        </p:nvSpPr>
        <p:spPr>
          <a:xfrm>
            <a:off x="684213" y="1916113"/>
            <a:ext cx="8301037" cy="4465637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</a:pPr>
            <a:r>
              <a:rPr lang="es-ES" sz="2400" dirty="0" smtClean="0"/>
              <a:t>El alumno/a debe cambiar de </a:t>
            </a:r>
            <a:r>
              <a:rPr lang="es-ES" sz="2400" dirty="0" err="1" smtClean="0"/>
              <a:t>ntalidad</a:t>
            </a:r>
            <a:r>
              <a:rPr lang="es-ES" sz="2400" dirty="0" smtClean="0"/>
              <a:t>, ya no </a:t>
            </a:r>
            <a:r>
              <a:rPr lang="es-ES" sz="2400" dirty="0" smtClean="0"/>
              <a:t>está </a:t>
            </a:r>
            <a:r>
              <a:rPr lang="es-ES" sz="2400" dirty="0" smtClean="0"/>
              <a:t>en </a:t>
            </a:r>
            <a:r>
              <a:rPr lang="es-ES" sz="2400" dirty="0" smtClean="0"/>
              <a:t>Primaria</a:t>
            </a:r>
            <a:r>
              <a:rPr lang="es-ES" sz="2400" dirty="0" smtClean="0"/>
              <a:t>, cuanto antes lo </a:t>
            </a:r>
            <a:r>
              <a:rPr lang="es-ES" sz="2400" dirty="0" smtClean="0"/>
              <a:t>acepte </a:t>
            </a:r>
            <a:r>
              <a:rPr lang="es-ES" sz="2400" dirty="0" smtClean="0"/>
              <a:t>mejor.</a:t>
            </a:r>
          </a:p>
          <a:p>
            <a:pPr algn="just" eaLnBrk="1" hangingPunct="1">
              <a:lnSpc>
                <a:spcPct val="90000"/>
              </a:lnSpc>
            </a:pPr>
            <a:r>
              <a:rPr lang="es-ES" sz="2400" dirty="0" smtClean="0"/>
              <a:t>El profesorado </a:t>
            </a:r>
            <a:r>
              <a:rPr lang="es-ES" sz="2400" dirty="0" smtClean="0"/>
              <a:t>le</a:t>
            </a:r>
            <a:r>
              <a:rPr lang="es-ES" sz="2400" dirty="0" smtClean="0"/>
              <a:t> </a:t>
            </a:r>
            <a:r>
              <a:rPr lang="es-ES" sz="2400" dirty="0" smtClean="0"/>
              <a:t>va a exigir trabajo diario (trabajos, cuaderno de ejercicios, exámenes frecuentes), por ello es necesario que </a:t>
            </a:r>
            <a:r>
              <a:rPr lang="es-ES" sz="2400" dirty="0" smtClean="0"/>
              <a:t>estudie </a:t>
            </a:r>
            <a:r>
              <a:rPr lang="es-ES" sz="2400" dirty="0" smtClean="0"/>
              <a:t>y </a:t>
            </a:r>
            <a:r>
              <a:rPr lang="es-ES" sz="2400" dirty="0" smtClean="0"/>
              <a:t>trabaje </a:t>
            </a:r>
            <a:r>
              <a:rPr lang="es-ES" sz="2400" u="sng" dirty="0" smtClean="0"/>
              <a:t>a diario (de 2 a 3 horas).</a:t>
            </a:r>
            <a:endParaRPr lang="es-ES" sz="2400" dirty="0" smtClean="0"/>
          </a:p>
          <a:p>
            <a:pPr algn="just" eaLnBrk="1" hangingPunct="1">
              <a:lnSpc>
                <a:spcPct val="90000"/>
              </a:lnSpc>
            </a:pPr>
            <a:r>
              <a:rPr lang="es-ES" sz="2400" dirty="0" smtClean="0"/>
              <a:t>Para aprobar las asignaturas deberán estudiar (las asignaturas son más complicadas</a:t>
            </a:r>
            <a:r>
              <a:rPr lang="es-ES" sz="2400" dirty="0" smtClean="0"/>
              <a:t>) </a:t>
            </a:r>
            <a:r>
              <a:rPr lang="es-ES" sz="2400" dirty="0" smtClean="0"/>
              <a:t>comprendiendo los contenidos, empleando resúmenes o esquemas</a:t>
            </a:r>
          </a:p>
          <a:p>
            <a:pPr algn="just" eaLnBrk="1" hangingPunct="1">
              <a:lnSpc>
                <a:spcPct val="90000"/>
              </a:lnSpc>
            </a:pPr>
            <a:r>
              <a:rPr lang="es-ES" sz="2400" dirty="0" smtClean="0"/>
              <a:t>Cuando tengan dudas o les cueste seguir el ritmo de las clases es mejor preguntar al </a:t>
            </a:r>
            <a:r>
              <a:rPr lang="es-ES" sz="2400" dirty="0" smtClean="0"/>
              <a:t>profesor/a </a:t>
            </a:r>
            <a:r>
              <a:rPr lang="es-ES" sz="2400" dirty="0" smtClean="0"/>
              <a:t>o pedir ayuda al tutor/a cuando lo necesiten.</a:t>
            </a:r>
          </a:p>
          <a:p>
            <a:pPr algn="just" eaLnBrk="1" hangingPunct="1">
              <a:lnSpc>
                <a:spcPct val="90000"/>
              </a:lnSpc>
            </a:pPr>
            <a:r>
              <a:rPr lang="es-ES" sz="2400" dirty="0" smtClean="0"/>
              <a:t>Deben respetar las normas de convivencia del Centro.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_tradnl" sz="4000" b="1">
                <a:latin typeface="Comic Sans MS" pitchFamily="66" charset="0"/>
              </a:rPr>
              <a:t>Algunos estudiantes empiezan a tener problemas con los estudios</a:t>
            </a:r>
            <a:endParaRPr lang="es-ES" sz="4000" b="1">
              <a:latin typeface="Comic Sans MS" pitchFamily="66" charset="0"/>
            </a:endParaRPr>
          </a:p>
        </p:txBody>
      </p:sp>
      <p:sp>
        <p:nvSpPr>
          <p:cNvPr id="30724" name="Rectangle 4"/>
          <p:cNvSpPr>
            <a:spLocks noGrp="1" noRot="1" noChangeArrowheads="1"/>
          </p:cNvSpPr>
          <p:nvPr>
            <p:ph type="body" sz="half" idx="2"/>
          </p:nvPr>
        </p:nvSpPr>
        <p:spPr>
          <a:xfrm>
            <a:off x="4656138" y="1600200"/>
            <a:ext cx="4186237" cy="4498975"/>
          </a:xfrm>
        </p:spPr>
        <p:txBody>
          <a:bodyPr/>
          <a:lstStyle/>
          <a:p>
            <a:pPr>
              <a:buFont typeface="Arial" charset="0"/>
              <a:buNone/>
            </a:pPr>
            <a:endParaRPr lang="es-ES_tradnl" sz="2800">
              <a:latin typeface="Comic Sans MS" pitchFamily="66" charset="0"/>
            </a:endParaRPr>
          </a:p>
          <a:p>
            <a:pPr>
              <a:buFont typeface="Arial" charset="0"/>
              <a:buNone/>
            </a:pPr>
            <a:endParaRPr lang="es-ES_tradnl" sz="900">
              <a:latin typeface="Comic Sans MS" pitchFamily="66" charset="0"/>
            </a:endParaRPr>
          </a:p>
          <a:p>
            <a:r>
              <a:rPr lang="es-ES_tradnl" sz="2800">
                <a:latin typeface="Comic Sans MS" pitchFamily="66" charset="0"/>
              </a:rPr>
              <a:t>Entre el 25 y el 30% de los niños y niñas que van bien en la escuela Primaria suspenden asignaturas al pasar al instituto</a:t>
            </a:r>
            <a:endParaRPr lang="es-ES" sz="2800">
              <a:latin typeface="Comic Sans MS" pitchFamily="66" charset="0"/>
            </a:endParaRPr>
          </a:p>
        </p:txBody>
      </p:sp>
      <p:pic>
        <p:nvPicPr>
          <p:cNvPr id="30726" name="Picture 6" descr="1student72-thumb"/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539750" y="2565400"/>
            <a:ext cx="3587750" cy="2678113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07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07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2" grpId="0" autoUpdateAnimBg="0"/>
      <p:bldP spid="30724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6" name="Rectangle 8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b="1">
                <a:solidFill>
                  <a:srgbClr val="000000"/>
                </a:solidFill>
                <a:effectLst/>
              </a:rPr>
              <a:t/>
            </a:r>
            <a:br>
              <a:rPr lang="es-ES" b="1">
                <a:solidFill>
                  <a:srgbClr val="000000"/>
                </a:solidFill>
                <a:effectLst/>
              </a:rPr>
            </a:br>
            <a:r>
              <a:rPr lang="es-ES" sz="2800" b="1">
                <a:solidFill>
                  <a:srgbClr val="FFFFFF"/>
                </a:solidFill>
                <a:effectLst/>
              </a:rPr>
              <a:t>La secundaria coincide con la adolescencia: Se hacen mayores, pero aún no son adultos</a:t>
            </a:r>
            <a:r>
              <a:rPr lang="es-ES" b="1">
                <a:solidFill>
                  <a:srgbClr val="FFFFFF"/>
                </a:solidFill>
                <a:effectLst/>
              </a:rPr>
              <a:t/>
            </a:r>
            <a:br>
              <a:rPr lang="es-ES" b="1">
                <a:solidFill>
                  <a:srgbClr val="FFFFFF"/>
                </a:solidFill>
                <a:effectLst/>
              </a:rPr>
            </a:br>
            <a:endParaRPr lang="es-ES" b="1">
              <a:solidFill>
                <a:srgbClr val="FFFFFF"/>
              </a:solidFill>
              <a:effectLst/>
            </a:endParaRPr>
          </a:p>
        </p:txBody>
      </p:sp>
      <p:pic>
        <p:nvPicPr>
          <p:cNvPr id="53252" name="Picture 4" descr="chicoportada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312738" y="1914525"/>
            <a:ext cx="1768475" cy="4005263"/>
          </a:xfrm>
          <a:noFill/>
          <a:ln/>
        </p:spPr>
      </p:pic>
      <p:pic>
        <p:nvPicPr>
          <p:cNvPr id="53255" name="Picture 7" descr="chicaportada"/>
          <p:cNvPicPr>
            <a:picLocks noGrp="1" noChangeAspect="1" noChangeArrowheads="1"/>
          </p:cNvPicPr>
          <p:nvPr>
            <p:ph sz="half" idx="2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7164388" y="1989138"/>
            <a:ext cx="1606550" cy="4103687"/>
          </a:xfrm>
          <a:noFill/>
          <a:ln/>
        </p:spPr>
      </p:pic>
      <p:sp>
        <p:nvSpPr>
          <p:cNvPr id="53260" name="Rectangle 12"/>
          <p:cNvSpPr>
            <a:spLocks noChangeArrowheads="1"/>
          </p:cNvSpPr>
          <p:nvPr/>
        </p:nvSpPr>
        <p:spPr bwMode="auto">
          <a:xfrm>
            <a:off x="2484438" y="1773238"/>
            <a:ext cx="4464050" cy="4464050"/>
          </a:xfrm>
          <a:prstGeom prst="rect">
            <a:avLst/>
          </a:prstGeom>
          <a:solidFill>
            <a:srgbClr val="CCFFCC"/>
          </a:solidFill>
          <a:ln w="28575">
            <a:solidFill>
              <a:srgbClr val="808080"/>
            </a:solidFill>
            <a:prstDash val="dashDot"/>
            <a:miter lim="800000"/>
            <a:headEnd/>
            <a:tailEnd/>
          </a:ln>
        </p:spPr>
        <p:txBody>
          <a:bodyPr/>
          <a:lstStyle/>
          <a:p>
            <a:pPr algn="just"/>
            <a:endParaRPr lang="es-ES" sz="1000" b="1">
              <a:solidFill>
                <a:srgbClr val="000000"/>
              </a:solidFill>
              <a:latin typeface="Arial" charset="0"/>
            </a:endParaRPr>
          </a:p>
          <a:p>
            <a:pPr algn="just">
              <a:buFontTx/>
              <a:buChar char="•"/>
            </a:pPr>
            <a:r>
              <a:rPr lang="es-ES" b="1">
                <a:solidFill>
                  <a:srgbClr val="FF0000"/>
                </a:solidFill>
                <a:latin typeface="Arial" charset="0"/>
              </a:rPr>
              <a:t> </a:t>
            </a:r>
            <a:r>
              <a:rPr lang="es-ES" b="1" u="sng">
                <a:solidFill>
                  <a:srgbClr val="FF0000"/>
                </a:solidFill>
                <a:latin typeface="Arial" charset="0"/>
              </a:rPr>
              <a:t>Búsqueda de la identidad</a:t>
            </a:r>
            <a:r>
              <a:rPr lang="es-ES" b="1">
                <a:solidFill>
                  <a:srgbClr val="FF0000"/>
                </a:solidFill>
                <a:latin typeface="Arial" charset="0"/>
              </a:rPr>
              <a:t>, a veces a través de comportamientos extraños, modas y hasta del enfrentamiento y la oposición  con los adultos.</a:t>
            </a:r>
          </a:p>
          <a:p>
            <a:pPr algn="just"/>
            <a:endParaRPr lang="es-ES" sz="1400" b="1">
              <a:solidFill>
                <a:srgbClr val="FF0000"/>
              </a:solidFill>
              <a:latin typeface="Arial" charset="0"/>
            </a:endParaRPr>
          </a:p>
          <a:p>
            <a:pPr algn="just">
              <a:buFontTx/>
              <a:buChar char="•"/>
            </a:pPr>
            <a:r>
              <a:rPr lang="es-ES" b="1">
                <a:solidFill>
                  <a:srgbClr val="FF0000"/>
                </a:solidFill>
                <a:latin typeface="Arial" charset="0"/>
              </a:rPr>
              <a:t>Exigencia de </a:t>
            </a:r>
            <a:r>
              <a:rPr lang="es-ES" b="1" u="sng">
                <a:solidFill>
                  <a:srgbClr val="FF0000"/>
                </a:solidFill>
                <a:latin typeface="Arial" charset="0"/>
              </a:rPr>
              <a:t>mayor libertad</a:t>
            </a:r>
            <a:r>
              <a:rPr lang="es-ES" b="1">
                <a:solidFill>
                  <a:srgbClr val="FF0000"/>
                </a:solidFill>
                <a:latin typeface="Arial" charset="0"/>
              </a:rPr>
              <a:t>: “ya no soy una niña o un niño pequeño”.</a:t>
            </a:r>
          </a:p>
          <a:p>
            <a:pPr algn="just"/>
            <a:endParaRPr lang="es-ES" sz="1400" b="1">
              <a:solidFill>
                <a:srgbClr val="FF0000"/>
              </a:solidFill>
              <a:latin typeface="Arial" charset="0"/>
            </a:endParaRPr>
          </a:p>
          <a:p>
            <a:pPr algn="just">
              <a:buFontTx/>
              <a:buChar char="•"/>
            </a:pPr>
            <a:r>
              <a:rPr lang="es-ES" b="1">
                <a:solidFill>
                  <a:srgbClr val="FF0000"/>
                </a:solidFill>
                <a:latin typeface="Arial" charset="0"/>
              </a:rPr>
              <a:t>Gran </a:t>
            </a:r>
            <a:r>
              <a:rPr lang="es-ES" b="1" u="sng">
                <a:solidFill>
                  <a:srgbClr val="FF0000"/>
                </a:solidFill>
                <a:latin typeface="Arial" charset="0"/>
              </a:rPr>
              <a:t>influencia del grupo de iguales</a:t>
            </a:r>
            <a:r>
              <a:rPr lang="es-ES" b="1">
                <a:solidFill>
                  <a:srgbClr val="FF0000"/>
                </a:solidFill>
                <a:latin typeface="Arial" charset="0"/>
              </a:rPr>
              <a:t> o de la pandilla frente a la de los padres.</a:t>
            </a:r>
          </a:p>
          <a:p>
            <a:pPr algn="just"/>
            <a:endParaRPr lang="es-ES" sz="1400" b="1">
              <a:solidFill>
                <a:srgbClr val="FF0000"/>
              </a:solidFill>
              <a:latin typeface="Arial" charset="0"/>
            </a:endParaRPr>
          </a:p>
          <a:p>
            <a:pPr algn="just">
              <a:buFontTx/>
              <a:buChar char="•"/>
            </a:pPr>
            <a:r>
              <a:rPr lang="es-ES" b="1" u="sng">
                <a:solidFill>
                  <a:srgbClr val="FF0000"/>
                </a:solidFill>
                <a:latin typeface="Arial" charset="0"/>
              </a:rPr>
              <a:t>Nuevos intereses</a:t>
            </a:r>
            <a:r>
              <a:rPr lang="es-ES" b="1">
                <a:solidFill>
                  <a:srgbClr val="FF0000"/>
                </a:solidFill>
                <a:latin typeface="Arial" charset="0"/>
              </a:rPr>
              <a:t>: la calle, los amigos, los enamoramientos... A veces les resulta difícil hacerlos compatibles con el estudio..</a:t>
            </a:r>
          </a:p>
          <a:p>
            <a:pPr algn="just"/>
            <a:endParaRPr lang="es-ES" b="1">
              <a:solidFill>
                <a:srgbClr val="FF0000"/>
              </a:solidFill>
              <a:latin typeface="Arial" charset="0"/>
            </a:endParaRPr>
          </a:p>
          <a:p>
            <a:pPr algn="just"/>
            <a:endParaRPr lang="es-ES" sz="1200">
              <a:latin typeface="Comic Sans MS" pitchFamily="66" charset="0"/>
            </a:endParaRPr>
          </a:p>
          <a:p>
            <a:endParaRPr lang="es-ES"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jes">
  <a:themeElements>
    <a:clrScheme name="Viajes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Viaj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Viajes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Viajes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215</TotalTime>
  <Words>870</Words>
  <Application>Microsoft Office PowerPoint</Application>
  <PresentationFormat>Presentación en pantalla (4:3)</PresentationFormat>
  <Paragraphs>121</Paragraphs>
  <Slides>16</Slides>
  <Notes>9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16</vt:i4>
      </vt:variant>
    </vt:vector>
  </HeadingPairs>
  <TitlesOfParts>
    <vt:vector size="17" baseType="lpstr">
      <vt:lpstr>Viajes</vt:lpstr>
      <vt:lpstr>Diferencias más importantes entre las etapas de primaria y secundaria</vt:lpstr>
      <vt:lpstr>Diapositiva 2</vt:lpstr>
      <vt:lpstr>Diapositiva 3</vt:lpstr>
      <vt:lpstr>Diapositiva 4</vt:lpstr>
      <vt:lpstr>Diapositiva 5</vt:lpstr>
      <vt:lpstr>¿Qué nos vamos a encontrar en el Instituto?</vt:lpstr>
      <vt:lpstr>  PARA TENER ÉXITO EN LA ESO. Consejos prácticos.</vt:lpstr>
      <vt:lpstr>Algunos estudiantes empiezan a tener problemas con los estudios</vt:lpstr>
      <vt:lpstr> La secundaria coincide con la adolescencia: Se hacen mayores, pero aún no son adultos </vt:lpstr>
      <vt:lpstr>La relación entre padres e hijos empieza a cambiar...</vt:lpstr>
      <vt:lpstr>Es fundamental que el padre y la madre…</vt:lpstr>
      <vt:lpstr>¿Qué son los límites? </vt:lpstr>
      <vt:lpstr>Aspectos básicos de la educación familiar</vt:lpstr>
      <vt:lpstr>Pedimos a los padres que ayuden a sus hijos a...</vt:lpstr>
      <vt:lpstr>Diapositiva 15</vt:lpstr>
      <vt:lpstr>Diapositiva 16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Diferencias más importantes entre las etapas de primaria y secundaria</dc:title>
  <dc:creator>Lurdes</dc:creator>
  <cp:lastModifiedBy>Orientacion</cp:lastModifiedBy>
  <cp:revision>25</cp:revision>
  <dcterms:created xsi:type="dcterms:W3CDTF">2011-06-13T17:47:37Z</dcterms:created>
  <dcterms:modified xsi:type="dcterms:W3CDTF">2012-06-06T12:24:26Z</dcterms:modified>
</cp:coreProperties>
</file>