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1" r:id="rId2"/>
    <p:sldMasterId id="2147483673" r:id="rId3"/>
    <p:sldMasterId id="2147484058" r:id="rId4"/>
  </p:sldMasterIdLst>
  <p:notesMasterIdLst>
    <p:notesMasterId r:id="rId12"/>
  </p:notesMasterIdLst>
  <p:handoutMasterIdLst>
    <p:handoutMasterId r:id="rId13"/>
  </p:handoutMasterIdLst>
  <p:sldIdLst>
    <p:sldId id="481" r:id="rId5"/>
    <p:sldId id="483" r:id="rId6"/>
    <p:sldId id="486" r:id="rId7"/>
    <p:sldId id="487" r:id="rId8"/>
    <p:sldId id="479" r:id="rId9"/>
    <p:sldId id="484" r:id="rId10"/>
    <p:sldId id="482" r:id="rId11"/>
  </p:sldIdLst>
  <p:sldSz cx="9144000" cy="6858000" type="screen4x3"/>
  <p:notesSz cx="6797675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rial" charset="0"/>
        <a:ea typeface="ヒラギノ角ゴ ProN W3" charset="-128"/>
        <a:cs typeface="+mn-cs"/>
        <a:sym typeface="Gill San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rial" charset="0"/>
        <a:ea typeface="ヒラギノ角ゴ ProN W3" charset="-128"/>
        <a:cs typeface="+mn-cs"/>
        <a:sym typeface="Gill San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rial" charset="0"/>
        <a:ea typeface="ヒラギノ角ゴ ProN W3" charset="-128"/>
        <a:cs typeface="+mn-cs"/>
        <a:sym typeface="Gill San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rial" charset="0"/>
        <a:ea typeface="ヒラギノ角ゴ ProN W3" charset="-128"/>
        <a:cs typeface="+mn-cs"/>
        <a:sym typeface="Gill San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rial" charset="0"/>
        <a:ea typeface="ヒラギノ角ゴ ProN W3" charset="-128"/>
        <a:cs typeface="+mn-cs"/>
        <a:sym typeface="Gill Sans" charset="0"/>
      </a:defRPr>
    </a:lvl5pPr>
    <a:lvl6pPr marL="2286000" algn="l" defTabSz="914400" rtl="0" eaLnBrk="1" latinLnBrk="0" hangingPunct="1">
      <a:defRPr sz="2800" kern="1200">
        <a:solidFill>
          <a:srgbClr val="000000"/>
        </a:solidFill>
        <a:latin typeface="Arial" charset="0"/>
        <a:ea typeface="ヒラギノ角ゴ ProN W3" charset="-128"/>
        <a:cs typeface="+mn-cs"/>
        <a:sym typeface="Gill Sans" charset="0"/>
      </a:defRPr>
    </a:lvl6pPr>
    <a:lvl7pPr marL="2743200" algn="l" defTabSz="914400" rtl="0" eaLnBrk="1" latinLnBrk="0" hangingPunct="1">
      <a:defRPr sz="2800" kern="1200">
        <a:solidFill>
          <a:srgbClr val="000000"/>
        </a:solidFill>
        <a:latin typeface="Arial" charset="0"/>
        <a:ea typeface="ヒラギノ角ゴ ProN W3" charset="-128"/>
        <a:cs typeface="+mn-cs"/>
        <a:sym typeface="Gill Sans" charset="0"/>
      </a:defRPr>
    </a:lvl7pPr>
    <a:lvl8pPr marL="3200400" algn="l" defTabSz="914400" rtl="0" eaLnBrk="1" latinLnBrk="0" hangingPunct="1">
      <a:defRPr sz="2800" kern="1200">
        <a:solidFill>
          <a:srgbClr val="000000"/>
        </a:solidFill>
        <a:latin typeface="Arial" charset="0"/>
        <a:ea typeface="ヒラギノ角ゴ ProN W3" charset="-128"/>
        <a:cs typeface="+mn-cs"/>
        <a:sym typeface="Gill Sans" charset="0"/>
      </a:defRPr>
    </a:lvl8pPr>
    <a:lvl9pPr marL="3657600" algn="l" defTabSz="914400" rtl="0" eaLnBrk="1" latinLnBrk="0" hangingPunct="1">
      <a:defRPr sz="2800" kern="1200">
        <a:solidFill>
          <a:srgbClr val="000000"/>
        </a:solidFill>
        <a:latin typeface="Arial" charset="0"/>
        <a:ea typeface="ヒラギノ角ゴ ProN W3" charset="-128"/>
        <a:cs typeface="+mn-cs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1">
          <p15:clr>
            <a:srgbClr val="A4A3A4"/>
          </p15:clr>
        </p15:guide>
        <p15:guide id="2" pos="54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44"/>
    <a:srgbClr val="006476"/>
    <a:srgbClr val="01646C"/>
    <a:srgbClr val="FC8236"/>
    <a:srgbClr val="9A479C"/>
    <a:srgbClr val="016576"/>
    <a:srgbClr val="00A5B7"/>
    <a:srgbClr val="21C7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/>
    <p:restoredTop sz="94586"/>
  </p:normalViewPr>
  <p:slideViewPr>
    <p:cSldViewPr snapToObjects="1">
      <p:cViewPr varScale="1">
        <p:scale>
          <a:sx n="102" d="100"/>
          <a:sy n="102" d="100"/>
        </p:scale>
        <p:origin x="1368" y="184"/>
      </p:cViewPr>
      <p:guideLst>
        <p:guide orient="horz" pos="4201"/>
        <p:guide pos="54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9" d="100"/>
          <a:sy n="79" d="100"/>
        </p:scale>
        <p:origin x="-3984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Gill Sans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Gill Sans" charset="0"/>
              </a:defRPr>
            </a:lvl1pPr>
          </a:lstStyle>
          <a:p>
            <a:pPr>
              <a:defRPr/>
            </a:pPr>
            <a:fld id="{890F3135-533F-CE42-903B-6A7124E9C85B}" type="datetimeFigureOut">
              <a:rPr lang="es-ES_tradnl" altLang="en-US"/>
              <a:pPr>
                <a:defRPr/>
              </a:pPr>
              <a:t>4/2/16</a:t>
            </a:fld>
            <a:endParaRPr lang="es-ES_tradnl" alt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48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Gill Sans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Gill Sans" charset="0"/>
              </a:defRPr>
            </a:lvl1pPr>
          </a:lstStyle>
          <a:p>
            <a:pPr>
              <a:defRPr/>
            </a:pPr>
            <a:fld id="{72C232D0-C52A-3740-B9A9-46DAC36CDA83}" type="slidenum">
              <a:rPr lang="es-ES_tradnl" altLang="en-US"/>
              <a:pPr>
                <a:defRPr/>
              </a:pPr>
              <a:t>‹#›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472746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ill Sans" charset="0"/>
              </a:defRPr>
            </a:lvl1pPr>
          </a:lstStyle>
          <a:p>
            <a:pPr>
              <a:defRPr/>
            </a:pPr>
            <a:fld id="{9A37F31E-CCEB-0A4A-8662-6EB971E3CDCB}" type="datetimeFigureOut">
              <a:rPr lang="es-ES" altLang="en-US"/>
              <a:pPr>
                <a:defRPr/>
              </a:pPr>
              <a:t>4/2/16</a:t>
            </a:fld>
            <a:endParaRPr lang="es-ES" alt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noProof="0" smtClean="0"/>
              <a:t>Haga clic para modificar el estilo de texto del patrón</a:t>
            </a:r>
          </a:p>
          <a:p>
            <a:pPr lvl="1"/>
            <a:r>
              <a:rPr lang="es-ES_tradnl" altLang="en-US" noProof="0" smtClean="0"/>
              <a:t>Segundo nivel</a:t>
            </a:r>
          </a:p>
          <a:p>
            <a:pPr lvl="2"/>
            <a:r>
              <a:rPr lang="es-ES_tradnl" altLang="en-US" noProof="0" smtClean="0"/>
              <a:t>Tercer nivel</a:t>
            </a:r>
          </a:p>
          <a:p>
            <a:pPr lvl="3"/>
            <a:r>
              <a:rPr lang="es-ES_tradnl" altLang="en-US" noProof="0" smtClean="0"/>
              <a:t>Cuarto nivel</a:t>
            </a:r>
          </a:p>
          <a:p>
            <a:pPr lvl="4"/>
            <a:r>
              <a:rPr lang="es-ES_tradnl" altLang="en-US" noProof="0" smtClean="0"/>
              <a:t>Quinto nivel</a:t>
            </a:r>
            <a:endParaRPr lang="es-ES" altLang="en-US" noProof="0" smtClean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481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1275" y="9378950"/>
            <a:ext cx="2944813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ill Sans" charset="0"/>
              </a:defRPr>
            </a:lvl1pPr>
          </a:lstStyle>
          <a:p>
            <a:pPr>
              <a:defRPr/>
            </a:pPr>
            <a:fld id="{4EC7ABAC-EE6E-D54D-89AA-CE69E0197CF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07628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>
                <a:solidFill>
                  <a:srgbClr val="9F9F9F"/>
                </a:solidFill>
              </a:rPr>
              <a:t>Analysis of audiences: </a:t>
            </a:r>
          </a:p>
          <a:p>
            <a:r>
              <a:rPr lang="en-GB" sz="1200" dirty="0" smtClean="0">
                <a:solidFill>
                  <a:srgbClr val="9F9F9F"/>
                </a:solidFill>
              </a:rPr>
              <a:t>Identifying </a:t>
            </a:r>
            <a:r>
              <a:rPr lang="en-GB" sz="1200" dirty="0" err="1" smtClean="0">
                <a:solidFill>
                  <a:srgbClr val="9F9F9F"/>
                </a:solidFill>
              </a:rPr>
              <a:t>Horeca</a:t>
            </a:r>
            <a:r>
              <a:rPr lang="en-GB" sz="1200" dirty="0" smtClean="0">
                <a:solidFill>
                  <a:srgbClr val="9F9F9F"/>
                </a:solidFill>
              </a:rPr>
              <a:t> customers with residential contract</a:t>
            </a:r>
          </a:p>
          <a:p>
            <a:r>
              <a:rPr lang="en-GB" sz="1400" dirty="0" smtClean="0">
                <a:solidFill>
                  <a:srgbClr val="9F9F9F"/>
                </a:solidFill>
              </a:rPr>
              <a:t>+200€ ARPU </a:t>
            </a:r>
          </a:p>
          <a:p>
            <a:pPr marL="0" marR="0" indent="0" algn="l" defTabSz="9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9F9F9F"/>
                </a:solidFill>
              </a:rPr>
              <a:t>Identification of +50K customers with high probability of being </a:t>
            </a:r>
            <a:r>
              <a:rPr lang="en-GB" sz="1200" dirty="0" err="1" smtClean="0">
                <a:solidFill>
                  <a:srgbClr val="9F9F9F"/>
                </a:solidFill>
              </a:rPr>
              <a:t>Horecas</a:t>
            </a:r>
            <a:endParaRPr lang="en-GB" sz="1200" dirty="0" smtClean="0">
              <a:solidFill>
                <a:srgbClr val="9F9F9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B951B-3A57-4B7B-9395-DA8935C9F48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26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AMARILLO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OYECTOS\PLANTILLAS\PLANTILLAS PPT\Propuesta plantillas referencia\paso a PPT\Recursos\WE CHOOSE IT ALL\WE-AZUL-AMARILL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6086475"/>
            <a:ext cx="1704975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4730750"/>
            <a:ext cx="1403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49275"/>
            <a:ext cx="25209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 userDrawn="1"/>
        </p:nvSpPr>
        <p:spPr>
          <a:xfrm>
            <a:off x="269875" y="333375"/>
            <a:ext cx="8607425" cy="6194425"/>
          </a:xfrm>
          <a:prstGeom prst="rect">
            <a:avLst/>
          </a:prstGeom>
          <a:noFill/>
          <a:ln w="444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115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VERDE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4730750"/>
            <a:ext cx="1403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49275"/>
            <a:ext cx="25209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 userDrawn="1"/>
        </p:nvSpPr>
        <p:spPr>
          <a:xfrm>
            <a:off x="269875" y="333375"/>
            <a:ext cx="8607425" cy="6194425"/>
          </a:xfrm>
          <a:prstGeom prst="rect">
            <a:avLst/>
          </a:prstGeom>
          <a:noFill/>
          <a:ln w="444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5" name="Picture 7" descr="         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6091238"/>
            <a:ext cx="170497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225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NARANJA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647700" y="58467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es-ES_tradnl" altLang="en-US" sz="1200" smtClean="0">
                <a:solidFill>
                  <a:schemeClr val="bg1"/>
                </a:solidFill>
                <a:latin typeface="Calibri Light" pitchFamily="34" charset="0"/>
              </a:rPr>
              <a:t>Razón social</a:t>
            </a:r>
          </a:p>
          <a:p>
            <a:pPr eaLnBrk="1" hangingPunct="1">
              <a:defRPr/>
            </a:pPr>
            <a:r>
              <a:rPr lang="es-ES_tradnl" altLang="en-US" sz="1200" smtClean="0">
                <a:solidFill>
                  <a:schemeClr val="bg1"/>
                </a:solidFill>
                <a:latin typeface="Calibri Light" pitchFamily="34" charset="0"/>
              </a:rPr>
              <a:t>00.00.2015</a:t>
            </a:r>
            <a:endParaRPr lang="en-US" altLang="en-US" sz="1200" smtClean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3" name="Picture 2" descr="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4730750"/>
            <a:ext cx="1403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49275"/>
            <a:ext cx="25209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 userDrawn="1"/>
        </p:nvSpPr>
        <p:spPr>
          <a:xfrm>
            <a:off x="269875" y="333375"/>
            <a:ext cx="8607425" cy="6194425"/>
          </a:xfrm>
          <a:prstGeom prst="rect">
            <a:avLst/>
          </a:prstGeom>
          <a:noFill/>
          <a:ln w="444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6" name="Picture 9" descr="        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6091238"/>
            <a:ext cx="170497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344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AZUL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647700" y="58467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es-ES_tradnl" altLang="en-US" sz="1200" smtClean="0">
                <a:solidFill>
                  <a:schemeClr val="bg1"/>
                </a:solidFill>
                <a:latin typeface="Calibri Light" pitchFamily="34" charset="0"/>
              </a:rPr>
              <a:t>Razón social</a:t>
            </a:r>
          </a:p>
          <a:p>
            <a:pPr eaLnBrk="1" hangingPunct="1">
              <a:defRPr/>
            </a:pPr>
            <a:r>
              <a:rPr lang="es-ES_tradnl" altLang="en-US" sz="1200" smtClean="0">
                <a:solidFill>
                  <a:schemeClr val="bg1"/>
                </a:solidFill>
                <a:latin typeface="Calibri Light" pitchFamily="34" charset="0"/>
              </a:rPr>
              <a:t>00.00.2015</a:t>
            </a:r>
            <a:endParaRPr lang="en-US" altLang="en-US" sz="1200" smtClean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3" name="Picture 2" descr="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4730750"/>
            <a:ext cx="1403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49275"/>
            <a:ext cx="25209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 userDrawn="1"/>
        </p:nvSpPr>
        <p:spPr>
          <a:xfrm>
            <a:off x="269875" y="333375"/>
            <a:ext cx="8607425" cy="6194425"/>
          </a:xfrm>
          <a:prstGeom prst="rect">
            <a:avLst/>
          </a:prstGeom>
          <a:noFill/>
          <a:ln w="444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6" name="Picture 6" descr="D:\PROYECTOS\PLANTILLAS\PLANTILLAS PPT\Propuesta plantillas referencia\paso a PPT\Recursos\WE CHOOSE IT ALL\WE-AZUL-NARANJA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6091238"/>
            <a:ext cx="170497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056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UXIA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4730750"/>
            <a:ext cx="1403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49275"/>
            <a:ext cx="25209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 userDrawn="1"/>
        </p:nvSpPr>
        <p:spPr>
          <a:xfrm>
            <a:off x="269875" y="333375"/>
            <a:ext cx="8607425" cy="6194425"/>
          </a:xfrm>
          <a:prstGeom prst="rect">
            <a:avLst/>
          </a:prstGeom>
          <a:noFill/>
          <a:ln w="444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5" name="Picture 10" descr="         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6091238"/>
            <a:ext cx="170497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18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verde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>
            <a:grpSpLocks/>
          </p:cNvGrpSpPr>
          <p:nvPr userDrawn="1"/>
        </p:nvGrpSpPr>
        <p:grpSpPr bwMode="auto">
          <a:xfrm rot="-5400000">
            <a:off x="3670300" y="3103563"/>
            <a:ext cx="649287" cy="649288"/>
            <a:chOff x="8965156" y="1881188"/>
            <a:chExt cx="649287" cy="649287"/>
          </a:xfrm>
          <a:solidFill>
            <a:schemeClr val="accent4"/>
          </a:solidFill>
        </p:grpSpPr>
        <p:sp>
          <p:nvSpPr>
            <p:cNvPr id="3" name="2 Elipse"/>
            <p:cNvSpPr/>
            <p:nvPr/>
          </p:nvSpPr>
          <p:spPr>
            <a:xfrm>
              <a:off x="8965156" y="1881188"/>
              <a:ext cx="649287" cy="6492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endParaRPr lang="es-ES" dirty="0"/>
            </a:p>
          </p:txBody>
        </p:sp>
        <p:grpSp>
          <p:nvGrpSpPr>
            <p:cNvPr id="4" name="66 Grupo"/>
            <p:cNvGrpSpPr>
              <a:grpSpLocks/>
            </p:cNvGrpSpPr>
            <p:nvPr/>
          </p:nvGrpSpPr>
          <p:grpSpPr bwMode="auto">
            <a:xfrm>
              <a:off x="9073901" y="2134195"/>
              <a:ext cx="431800" cy="215900"/>
              <a:chOff x="971600" y="4149080"/>
              <a:chExt cx="1440160" cy="720080"/>
            </a:xfrm>
            <a:grpFill/>
          </p:grpSpPr>
          <p:sp>
            <p:nvSpPr>
              <p:cNvPr id="5" name="24 Triángulo isósceles"/>
              <p:cNvSpPr/>
              <p:nvPr/>
            </p:nvSpPr>
            <p:spPr>
              <a:xfrm rot="10800000" flipV="1">
                <a:off x="863054" y="4147099"/>
                <a:ext cx="720080" cy="720080"/>
              </a:xfrm>
              <a:custGeom>
                <a:avLst/>
                <a:gdLst>
                  <a:gd name="connsiteX0" fmla="*/ 0 w 540059"/>
                  <a:gd name="connsiteY0" fmla="*/ 288032 h 288032"/>
                  <a:gd name="connsiteX1" fmla="*/ 270030 w 540059"/>
                  <a:gd name="connsiteY1" fmla="*/ 0 h 288032"/>
                  <a:gd name="connsiteX2" fmla="*/ 540059 w 540059"/>
                  <a:gd name="connsiteY2" fmla="*/ 288032 h 288032"/>
                  <a:gd name="connsiteX3" fmla="*/ 0 w 540059"/>
                  <a:gd name="connsiteY3" fmla="*/ 288032 h 288032"/>
                  <a:gd name="connsiteX0" fmla="*/ 0 w 270030"/>
                  <a:gd name="connsiteY0" fmla="*/ 288032 h 288032"/>
                  <a:gd name="connsiteX1" fmla="*/ 270030 w 270030"/>
                  <a:gd name="connsiteY1" fmla="*/ 0 h 288032"/>
                  <a:gd name="connsiteX2" fmla="*/ 0 w 270030"/>
                  <a:gd name="connsiteY2" fmla="*/ 288032 h 288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030" h="288032">
                    <a:moveTo>
                      <a:pt x="0" y="288032"/>
                    </a:moveTo>
                    <a:lnTo>
                      <a:pt x="270030" y="0"/>
                    </a:lnTo>
                    <a:lnTo>
                      <a:pt x="0" y="288032"/>
                    </a:lnTo>
                    <a:close/>
                  </a:path>
                </a:pathLst>
              </a:cu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ES"/>
              </a:p>
            </p:txBody>
          </p:sp>
          <p:sp>
            <p:nvSpPr>
              <p:cNvPr id="6" name="24 Triángulo isósceles"/>
              <p:cNvSpPr/>
              <p:nvPr/>
            </p:nvSpPr>
            <p:spPr>
              <a:xfrm rot="10800000">
                <a:off x="1583134" y="4147099"/>
                <a:ext cx="720080" cy="720080"/>
              </a:xfrm>
              <a:custGeom>
                <a:avLst/>
                <a:gdLst>
                  <a:gd name="connsiteX0" fmla="*/ 0 w 540059"/>
                  <a:gd name="connsiteY0" fmla="*/ 288032 h 288032"/>
                  <a:gd name="connsiteX1" fmla="*/ 270030 w 540059"/>
                  <a:gd name="connsiteY1" fmla="*/ 0 h 288032"/>
                  <a:gd name="connsiteX2" fmla="*/ 540059 w 540059"/>
                  <a:gd name="connsiteY2" fmla="*/ 288032 h 288032"/>
                  <a:gd name="connsiteX3" fmla="*/ 0 w 540059"/>
                  <a:gd name="connsiteY3" fmla="*/ 288032 h 288032"/>
                  <a:gd name="connsiteX0" fmla="*/ 0 w 270030"/>
                  <a:gd name="connsiteY0" fmla="*/ 288032 h 288032"/>
                  <a:gd name="connsiteX1" fmla="*/ 270030 w 270030"/>
                  <a:gd name="connsiteY1" fmla="*/ 0 h 288032"/>
                  <a:gd name="connsiteX2" fmla="*/ 0 w 270030"/>
                  <a:gd name="connsiteY2" fmla="*/ 288032 h 288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030" h="288032">
                    <a:moveTo>
                      <a:pt x="0" y="288032"/>
                    </a:moveTo>
                    <a:lnTo>
                      <a:pt x="270030" y="0"/>
                    </a:lnTo>
                    <a:lnTo>
                      <a:pt x="0" y="288032"/>
                    </a:lnTo>
                    <a:close/>
                  </a:path>
                </a:pathLst>
              </a:cu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7496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azul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 rot="16200000">
            <a:off x="3670300" y="3103563"/>
            <a:ext cx="649287" cy="6492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endParaRPr lang="es-ES" dirty="0"/>
          </a:p>
        </p:txBody>
      </p:sp>
      <p:grpSp>
        <p:nvGrpSpPr>
          <p:cNvPr id="3" name="66 Grupo"/>
          <p:cNvGrpSpPr>
            <a:grpSpLocks/>
          </p:cNvGrpSpPr>
          <p:nvPr/>
        </p:nvGrpSpPr>
        <p:grpSpPr bwMode="auto">
          <a:xfrm rot="-5400000">
            <a:off x="3816350" y="3321050"/>
            <a:ext cx="431800" cy="215900"/>
            <a:chOff x="971600" y="4149080"/>
            <a:chExt cx="1440160" cy="720080"/>
          </a:xfrm>
        </p:grpSpPr>
        <p:sp>
          <p:nvSpPr>
            <p:cNvPr id="4" name="24 Triángulo isósceles"/>
            <p:cNvSpPr/>
            <p:nvPr/>
          </p:nvSpPr>
          <p:spPr>
            <a:xfrm rot="10800000" flipV="1">
              <a:off x="971600" y="4133198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5" name="24 Triángulo isósceles"/>
            <p:cNvSpPr/>
            <p:nvPr/>
          </p:nvSpPr>
          <p:spPr>
            <a:xfrm rot="10800000">
              <a:off x="1707562" y="4149080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756985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naranja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 rot="16200000">
            <a:off x="3670300" y="3103563"/>
            <a:ext cx="649287" cy="64928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endParaRPr lang="es-ES" dirty="0"/>
          </a:p>
        </p:txBody>
      </p:sp>
      <p:grpSp>
        <p:nvGrpSpPr>
          <p:cNvPr id="3" name="66 Grupo"/>
          <p:cNvGrpSpPr>
            <a:grpSpLocks/>
          </p:cNvGrpSpPr>
          <p:nvPr/>
        </p:nvGrpSpPr>
        <p:grpSpPr bwMode="auto">
          <a:xfrm rot="-5400000">
            <a:off x="3816350" y="3321050"/>
            <a:ext cx="431800" cy="215900"/>
            <a:chOff x="971600" y="4149080"/>
            <a:chExt cx="1440160" cy="720080"/>
          </a:xfrm>
        </p:grpSpPr>
        <p:sp>
          <p:nvSpPr>
            <p:cNvPr id="4" name="24 Triángulo isósceles"/>
            <p:cNvSpPr/>
            <p:nvPr/>
          </p:nvSpPr>
          <p:spPr>
            <a:xfrm rot="10800000" flipV="1">
              <a:off x="971600" y="4133198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5" name="24 Triángulo isósceles"/>
            <p:cNvSpPr/>
            <p:nvPr/>
          </p:nvSpPr>
          <p:spPr>
            <a:xfrm rot="10800000">
              <a:off x="1707562" y="4149080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757740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fuxia 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 rot="16200000">
            <a:off x="3670300" y="3103563"/>
            <a:ext cx="649287" cy="649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endParaRPr lang="es-ES" dirty="0"/>
          </a:p>
        </p:txBody>
      </p:sp>
      <p:grpSp>
        <p:nvGrpSpPr>
          <p:cNvPr id="3" name="66 Grupo"/>
          <p:cNvGrpSpPr>
            <a:grpSpLocks/>
          </p:cNvGrpSpPr>
          <p:nvPr/>
        </p:nvGrpSpPr>
        <p:grpSpPr bwMode="auto">
          <a:xfrm rot="-5400000">
            <a:off x="3816350" y="3321050"/>
            <a:ext cx="431800" cy="215900"/>
            <a:chOff x="971600" y="4149080"/>
            <a:chExt cx="1440160" cy="720080"/>
          </a:xfrm>
        </p:grpSpPr>
        <p:sp>
          <p:nvSpPr>
            <p:cNvPr id="4" name="24 Triángulo isósceles"/>
            <p:cNvSpPr/>
            <p:nvPr/>
          </p:nvSpPr>
          <p:spPr>
            <a:xfrm rot="10800000" flipV="1">
              <a:off x="971600" y="4133198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5" name="24 Triángulo isósceles"/>
            <p:cNvSpPr/>
            <p:nvPr/>
          </p:nvSpPr>
          <p:spPr>
            <a:xfrm rot="10800000">
              <a:off x="1707562" y="4149080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56000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amarillo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 rot="16200000">
            <a:off x="3670300" y="3103563"/>
            <a:ext cx="649287" cy="6492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endParaRPr lang="es-ES" dirty="0"/>
          </a:p>
        </p:txBody>
      </p:sp>
      <p:grpSp>
        <p:nvGrpSpPr>
          <p:cNvPr id="3" name="66 Grupo"/>
          <p:cNvGrpSpPr>
            <a:grpSpLocks/>
          </p:cNvGrpSpPr>
          <p:nvPr/>
        </p:nvGrpSpPr>
        <p:grpSpPr bwMode="auto">
          <a:xfrm rot="-5400000">
            <a:off x="3816350" y="3321050"/>
            <a:ext cx="431800" cy="215900"/>
            <a:chOff x="971600" y="4149080"/>
            <a:chExt cx="1440160" cy="720080"/>
          </a:xfrm>
        </p:grpSpPr>
        <p:sp>
          <p:nvSpPr>
            <p:cNvPr id="4" name="24 Triángulo isósceles"/>
            <p:cNvSpPr/>
            <p:nvPr/>
          </p:nvSpPr>
          <p:spPr>
            <a:xfrm rot="10800000" flipV="1">
              <a:off x="971600" y="4133198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rgbClr val="016F7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5" name="24 Triángulo isósceles"/>
            <p:cNvSpPr/>
            <p:nvPr/>
          </p:nvSpPr>
          <p:spPr>
            <a:xfrm rot="10800000">
              <a:off x="1707562" y="4149080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rgbClr val="016F7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92390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Título más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_tradnl" altLang="es-ES" noProof="0" smtClean="0"/>
              <a:t>Click to edit Master title style</a:t>
            </a:r>
            <a:endParaRPr lang="en-US" altLang="es-ES" noProof="0" dirty="0"/>
          </a:p>
        </p:txBody>
      </p:sp>
      <p:sp>
        <p:nvSpPr>
          <p:cNvPr id="5" name="2 Marcador de texto"/>
          <p:cNvSpPr>
            <a:spLocks noGrp="1"/>
          </p:cNvSpPr>
          <p:nvPr>
            <p:ph type="body" idx="10"/>
          </p:nvPr>
        </p:nvSpPr>
        <p:spPr>
          <a:xfrm>
            <a:off x="1187624" y="548680"/>
            <a:ext cx="7535789" cy="639762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altLang="es-ES" noProof="0" smtClean="0">
                <a:sym typeface="Gill Sans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74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        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091238"/>
            <a:ext cx="170497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4730750"/>
            <a:ext cx="1403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11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ior - Cuadro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contenido"/>
          <p:cNvSpPr>
            <a:spLocks noGrp="1"/>
          </p:cNvSpPr>
          <p:nvPr>
            <p:ph sz="half" idx="11"/>
          </p:nvPr>
        </p:nvSpPr>
        <p:spPr>
          <a:xfrm>
            <a:off x="447614" y="1365386"/>
            <a:ext cx="8249530" cy="45259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</a:t>
            </a:r>
            <a:r>
              <a:rPr lang="en-US" noProof="0" dirty="0" err="1" smtClean="0"/>
              <a:t>para</a:t>
            </a:r>
            <a:r>
              <a:rPr lang="en-US" noProof="0" dirty="0" smtClean="0"/>
              <a:t>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</p:txBody>
      </p:sp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_tradnl" altLang="es-ES" noProof="0" smtClean="0"/>
              <a:t>Click to edit Master title style</a:t>
            </a:r>
            <a:endParaRPr lang="en-US" altLang="es-ES" noProof="0" dirty="0"/>
          </a:p>
        </p:txBody>
      </p:sp>
      <p:sp>
        <p:nvSpPr>
          <p:cNvPr id="4" name="2 Marcador de texto"/>
          <p:cNvSpPr>
            <a:spLocks noGrp="1"/>
          </p:cNvSpPr>
          <p:nvPr>
            <p:ph type="body" idx="10"/>
          </p:nvPr>
        </p:nvSpPr>
        <p:spPr>
          <a:xfrm>
            <a:off x="1187624" y="548680"/>
            <a:ext cx="7535789" cy="639762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altLang="es-ES" noProof="0" smtClean="0">
                <a:sym typeface="Gill Sans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23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Niveles Cuadro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_tradnl" altLang="es-ES" noProof="0" smtClean="0"/>
              <a:t>Click to edit Master title style</a:t>
            </a:r>
            <a:endParaRPr lang="en-US" altLang="es-ES" noProof="0" dirty="0"/>
          </a:p>
        </p:txBody>
      </p:sp>
      <p:sp>
        <p:nvSpPr>
          <p:cNvPr id="4" name="2 Marcador de texto"/>
          <p:cNvSpPr>
            <a:spLocks noGrp="1"/>
          </p:cNvSpPr>
          <p:nvPr>
            <p:ph type="body" idx="10"/>
          </p:nvPr>
        </p:nvSpPr>
        <p:spPr>
          <a:xfrm>
            <a:off x="1187624" y="548680"/>
            <a:ext cx="7535789" cy="639762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altLang="es-ES" noProof="0" smtClean="0">
                <a:sym typeface="Gill Sans" charset="0"/>
              </a:rPr>
              <a:t>Click to edit Master text styles</a:t>
            </a:r>
          </a:p>
        </p:txBody>
      </p:sp>
      <p:sp>
        <p:nvSpPr>
          <p:cNvPr id="5" name="2 Marcador de contenido"/>
          <p:cNvSpPr>
            <a:spLocks noGrp="1"/>
          </p:cNvSpPr>
          <p:nvPr>
            <p:ph sz="half" idx="11"/>
          </p:nvPr>
        </p:nvSpPr>
        <p:spPr>
          <a:xfrm>
            <a:off x="447614" y="1365386"/>
            <a:ext cx="8249530" cy="4525963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57300" indent="-342900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tx2"/>
              </a:buClr>
              <a:defRPr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tx2"/>
              </a:buCl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</a:t>
            </a:r>
            <a:r>
              <a:rPr lang="en-US" noProof="0" dirty="0" err="1" smtClean="0"/>
              <a:t>para</a:t>
            </a:r>
            <a:r>
              <a:rPr lang="en-US" noProof="0" dirty="0" smtClean="0"/>
              <a:t>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7709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Doble columna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_tradnl" altLang="es-ES" noProof="0" smtClean="0"/>
              <a:t>Click to edit Master title style</a:t>
            </a:r>
            <a:endParaRPr lang="en-US" altLang="es-ES" noProof="0" dirty="0"/>
          </a:p>
        </p:txBody>
      </p:sp>
      <p:sp>
        <p:nvSpPr>
          <p:cNvPr id="5" name="2 Marcador de texto"/>
          <p:cNvSpPr>
            <a:spLocks noGrp="1"/>
          </p:cNvSpPr>
          <p:nvPr>
            <p:ph type="body" idx="11"/>
          </p:nvPr>
        </p:nvSpPr>
        <p:spPr>
          <a:xfrm>
            <a:off x="1187624" y="548680"/>
            <a:ext cx="7535789" cy="639762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altLang="es-ES" noProof="0" smtClean="0">
                <a:sym typeface="Gill Sans" charset="0"/>
              </a:rPr>
              <a:t>Click to edit Master text styles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sz="half" idx="13"/>
          </p:nvPr>
        </p:nvSpPr>
        <p:spPr>
          <a:xfrm>
            <a:off x="4675227" y="1600200"/>
            <a:ext cx="4048186" cy="4525963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57300" indent="-342900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tx2"/>
              </a:buClr>
              <a:defRPr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tx2"/>
              </a:buCl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</p:txBody>
      </p:sp>
      <p:sp>
        <p:nvSpPr>
          <p:cNvPr id="9" name="2 Marcador de contenido"/>
          <p:cNvSpPr>
            <a:spLocks noGrp="1"/>
          </p:cNvSpPr>
          <p:nvPr>
            <p:ph sz="half" idx="12"/>
          </p:nvPr>
        </p:nvSpPr>
        <p:spPr>
          <a:xfrm>
            <a:off x="447614" y="1600200"/>
            <a:ext cx="4048186" cy="4525963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57300" indent="-342900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tx2"/>
              </a:buClr>
              <a:defRPr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tx2"/>
              </a:buCl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616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Cuadro d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_tradnl" altLang="es-ES" noProof="0" smtClean="0"/>
              <a:t>Click to edit Master title style</a:t>
            </a:r>
            <a:endParaRPr lang="en-US" altLang="es-ES" noProof="0" dirty="0"/>
          </a:p>
        </p:txBody>
      </p:sp>
      <p:sp>
        <p:nvSpPr>
          <p:cNvPr id="5" name="2 Marcador de texto"/>
          <p:cNvSpPr>
            <a:spLocks noGrp="1"/>
          </p:cNvSpPr>
          <p:nvPr>
            <p:ph type="body" idx="10"/>
          </p:nvPr>
        </p:nvSpPr>
        <p:spPr>
          <a:xfrm>
            <a:off x="1187624" y="548680"/>
            <a:ext cx="7535789" cy="639762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altLang="es-ES" noProof="0" smtClean="0">
                <a:sym typeface="Gill Sans" charset="0"/>
              </a:rPr>
              <a:t>Click to edit Master text styles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sz="half" idx="11"/>
          </p:nvPr>
        </p:nvSpPr>
        <p:spPr>
          <a:xfrm>
            <a:off x="437270" y="1580131"/>
            <a:ext cx="8249530" cy="4525963"/>
          </a:xfrm>
          <a:prstGeom prst="rect">
            <a:avLst/>
          </a:prstGeom>
        </p:spPr>
        <p:txBody>
          <a:bodyPr vert="vert"/>
          <a:lstStyle>
            <a:lvl1pPr marL="342900" indent="-342900"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57300" indent="-342900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tx2"/>
              </a:buClr>
              <a:defRPr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tx2"/>
              </a:buCl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0120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AZUL E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250825" y="331788"/>
            <a:ext cx="8642350" cy="6169025"/>
          </a:xfrm>
          <a:prstGeom prst="rect">
            <a:avLst/>
          </a:prstGeom>
          <a:noFill/>
          <a:ln w="444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3" name="Picture 6" descr="D:\PROYECTOS\RECURSOS\TELEFÓNICA\LOGOS Telefónica\TEL logo_p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47688"/>
            <a:ext cx="25209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66 Grupo"/>
          <p:cNvGrpSpPr>
            <a:grpSpLocks/>
          </p:cNvGrpSpPr>
          <p:nvPr userDrawn="1"/>
        </p:nvGrpSpPr>
        <p:grpSpPr bwMode="auto">
          <a:xfrm>
            <a:off x="7953375" y="1028700"/>
            <a:ext cx="431800" cy="287338"/>
            <a:chOff x="971600" y="4149080"/>
            <a:chExt cx="1440160" cy="720080"/>
          </a:xfrm>
        </p:grpSpPr>
        <p:sp>
          <p:nvSpPr>
            <p:cNvPr id="5" name="24 Triángulo isósceles"/>
            <p:cNvSpPr/>
            <p:nvPr/>
          </p:nvSpPr>
          <p:spPr>
            <a:xfrm rot="10800000" flipV="1">
              <a:off x="971600" y="4149080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6" name="24 Triángulo isósceles"/>
            <p:cNvSpPr/>
            <p:nvPr/>
          </p:nvSpPr>
          <p:spPr>
            <a:xfrm rot="10800000">
              <a:off x="1691680" y="4149080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938772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93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flipH="1">
            <a:off x="-1" y="0"/>
            <a:ext cx="8417169" cy="836612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9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4.xml"/><Relationship Id="rId3" Type="http://schemas.openxmlformats.org/officeDocument/2006/relationships/image" Target="../media/image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                                                          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524625"/>
            <a:ext cx="1704975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 descr="                                                                  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6253163"/>
            <a:ext cx="14414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/>
          </p:cNvSpPr>
          <p:nvPr userDrawn="1"/>
        </p:nvSpPr>
        <p:spPr bwMode="auto">
          <a:xfrm>
            <a:off x="4449763" y="6351588"/>
            <a:ext cx="2444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fld id="{04E4D432-D2B4-774F-ABEC-CD619FB4A76F}" type="slidenum">
              <a:rPr lang="es-ES_tradnl" altLang="en-US" sz="110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es-ES_tradnl" altLang="en-US" sz="110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029" name="6 Rectángulo"/>
          <p:cNvSpPr>
            <a:spLocks noChangeArrowheads="1"/>
          </p:cNvSpPr>
          <p:nvPr userDrawn="1"/>
        </p:nvSpPr>
        <p:spPr bwMode="auto">
          <a:xfrm>
            <a:off x="0" y="0"/>
            <a:ext cx="107950" cy="688816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endParaRPr lang="es-ES" altLang="es-ES" u="sng" smtClean="0"/>
          </a:p>
        </p:txBody>
      </p:sp>
      <p:sp>
        <p:nvSpPr>
          <p:cNvPr id="2" name="7 Rectángulo"/>
          <p:cNvSpPr>
            <a:spLocks noChangeArrowheads="1"/>
          </p:cNvSpPr>
          <p:nvPr userDrawn="1"/>
        </p:nvSpPr>
        <p:spPr bwMode="auto">
          <a:xfrm>
            <a:off x="0" y="0"/>
            <a:ext cx="107950" cy="126841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endParaRPr lang="es-ES" altLang="es-ES" u="sng" smtClean="0"/>
          </a:p>
        </p:txBody>
      </p:sp>
      <p:grpSp>
        <p:nvGrpSpPr>
          <p:cNvPr id="1031" name="59 Grupo"/>
          <p:cNvGrpSpPr>
            <a:grpSpLocks/>
          </p:cNvGrpSpPr>
          <p:nvPr userDrawn="1"/>
        </p:nvGrpSpPr>
        <p:grpSpPr bwMode="auto">
          <a:xfrm>
            <a:off x="4356100" y="6423025"/>
            <a:ext cx="431800" cy="215900"/>
            <a:chOff x="971600" y="4149080"/>
            <a:chExt cx="1440160" cy="720080"/>
          </a:xfrm>
        </p:grpSpPr>
        <p:sp>
          <p:nvSpPr>
            <p:cNvPr id="10" name="24 Triángulo isósceles"/>
            <p:cNvSpPr/>
            <p:nvPr userDrawn="1"/>
          </p:nvSpPr>
          <p:spPr>
            <a:xfrm rot="10800000" flipV="1">
              <a:off x="971600" y="4149080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rgbClr val="21C7D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11" name="24 Triángulo isósceles"/>
            <p:cNvSpPr/>
            <p:nvPr/>
          </p:nvSpPr>
          <p:spPr>
            <a:xfrm rot="10800000">
              <a:off x="1691680" y="4149080"/>
              <a:ext cx="720080" cy="720080"/>
            </a:xfrm>
            <a:custGeom>
              <a:avLst/>
              <a:gdLst>
                <a:gd name="connsiteX0" fmla="*/ 0 w 540059"/>
                <a:gd name="connsiteY0" fmla="*/ 288032 h 288032"/>
                <a:gd name="connsiteX1" fmla="*/ 270030 w 540059"/>
                <a:gd name="connsiteY1" fmla="*/ 0 h 288032"/>
                <a:gd name="connsiteX2" fmla="*/ 540059 w 540059"/>
                <a:gd name="connsiteY2" fmla="*/ 288032 h 288032"/>
                <a:gd name="connsiteX3" fmla="*/ 0 w 540059"/>
                <a:gd name="connsiteY3" fmla="*/ 288032 h 288032"/>
                <a:gd name="connsiteX0" fmla="*/ 0 w 270030"/>
                <a:gd name="connsiteY0" fmla="*/ 288032 h 288032"/>
                <a:gd name="connsiteX1" fmla="*/ 270030 w 270030"/>
                <a:gd name="connsiteY1" fmla="*/ 0 h 288032"/>
                <a:gd name="connsiteX2" fmla="*/ 0 w 270030"/>
                <a:gd name="connsiteY2" fmla="*/ 288032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30" h="288032">
                  <a:moveTo>
                    <a:pt x="0" y="288032"/>
                  </a:moveTo>
                  <a:lnTo>
                    <a:pt x="270030" y="0"/>
                  </a:lnTo>
                  <a:lnTo>
                    <a:pt x="0" y="288032"/>
                  </a:lnTo>
                  <a:close/>
                </a:path>
              </a:pathLst>
            </a:custGeom>
            <a:ln w="57150">
              <a:solidFill>
                <a:srgbClr val="21C7D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74" r:id="rId1"/>
    <p:sldLayoutId id="2147485475" r:id="rId2"/>
    <p:sldLayoutId id="2147485476" r:id="rId3"/>
    <p:sldLayoutId id="2147485477" r:id="rId4"/>
    <p:sldLayoutId id="2147485478" r:id="rId5"/>
    <p:sldLayoutId id="2147485479" r:id="rId6"/>
    <p:sldLayoutId id="2147485481" r:id="rId7"/>
    <p:sldLayoutId id="2147485480" r:id="rId8"/>
    <p:sldLayoutId id="2147485493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 Light" panose="020F0302020204030204" pitchFamily="34" charset="0"/>
          <a:ea typeface="MS PGothic" pitchFamily="34" charset="-128"/>
          <a:cs typeface="Calibri Light" panose="020F03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 Light" pitchFamily="34" charset="0"/>
          <a:ea typeface="MS PGothic" pitchFamily="34" charset="-128"/>
          <a:cs typeface="Calibri Ligh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 Light" pitchFamily="34" charset="0"/>
          <a:ea typeface="MS PGothic" pitchFamily="34" charset="-128"/>
          <a:cs typeface="Calibri Ligh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 Light" pitchFamily="34" charset="0"/>
          <a:ea typeface="MS PGothic" pitchFamily="34" charset="-128"/>
          <a:cs typeface="Calibri Ligh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 Light" pitchFamily="34" charset="0"/>
          <a:ea typeface="MS PGothic" pitchFamily="34" charset="-128"/>
          <a:cs typeface="Calibri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200000"/>
        <a:defRPr sz="2400">
          <a:solidFill>
            <a:srgbClr val="0095A1"/>
          </a:solidFill>
          <a:latin typeface="Calibri Light" panose="020F0302020204030204" pitchFamily="34" charset="0"/>
          <a:ea typeface="MS PGothic" pitchFamily="34" charset="-128"/>
          <a:cs typeface="Calibri Light" panose="020F0302020204030204" pitchFamily="34" charset="0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defRPr>
          <a:solidFill>
            <a:srgbClr val="0095A1"/>
          </a:solidFill>
          <a:latin typeface="Calibri Light" panose="020F0302020204030204" pitchFamily="34" charset="0"/>
          <a:ea typeface="MS PGothic" pitchFamily="34" charset="-128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600">
          <a:solidFill>
            <a:srgbClr val="0095A1"/>
          </a:solidFill>
          <a:latin typeface="Calibri Light" panose="020F0302020204030204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482" r:id="rId1"/>
    <p:sldLayoutId id="2147485483" r:id="rId2"/>
    <p:sldLayoutId id="2147485484" r:id="rId3"/>
    <p:sldLayoutId id="2147485485" r:id="rId4"/>
    <p:sldLayoutId id="2147485486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487" r:id="rId1"/>
    <p:sldLayoutId id="2147485488" r:id="rId2"/>
    <p:sldLayoutId id="2147485489" r:id="rId3"/>
    <p:sldLayoutId id="2147485490" r:id="rId4"/>
    <p:sldLayoutId id="2147485491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098800"/>
            <a:ext cx="2349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9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5" Type="http://schemas.openxmlformats.org/officeDocument/2006/relationships/hyperlink" Target="https://www.youtube.com/watch?v=bcBAcB2U8mc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hyperlink" Target="BCNSmartStepsOD.mp4" TargetMode="Externa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tiff"/><Relationship Id="rId16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CuadroTexto"/>
          <p:cNvSpPr txBox="1">
            <a:spLocks noChangeArrowheads="1"/>
          </p:cNvSpPr>
          <p:nvPr/>
        </p:nvSpPr>
        <p:spPr bwMode="auto">
          <a:xfrm>
            <a:off x="615950" y="2649538"/>
            <a:ext cx="74850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s-ES" sz="3200" dirty="0">
                <a:solidFill>
                  <a:schemeClr val="tx2"/>
                </a:solidFill>
              </a:rPr>
              <a:t>Big Data in </a:t>
            </a:r>
            <a:r>
              <a:rPr lang="en-US" altLang="es-ES" sz="3200" dirty="0" smtClean="0">
                <a:solidFill>
                  <a:schemeClr val="tx2"/>
                </a:solidFill>
              </a:rPr>
              <a:t>Telefonica</a:t>
            </a:r>
          </a:p>
          <a:p>
            <a:pPr eaLnBrk="1" hangingPunct="1"/>
            <a:endParaRPr lang="en-US" altLang="es-ES" sz="2400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es-ES" sz="2400" dirty="0" smtClean="0">
                <a:solidFill>
                  <a:schemeClr val="tx2"/>
                </a:solidFill>
              </a:rPr>
              <a:t>Dr. Richard Benjamins</a:t>
            </a:r>
          </a:p>
          <a:p>
            <a:pPr eaLnBrk="1" hangingPunct="1"/>
            <a:r>
              <a:rPr lang="en-US" altLang="es-ES" sz="1800" dirty="0" smtClean="0">
                <a:solidFill>
                  <a:schemeClr val="tx2"/>
                </a:solidFill>
              </a:rPr>
              <a:t>Director BI &amp; Big Data, Internal Exploitation</a:t>
            </a:r>
          </a:p>
          <a:p>
            <a:pPr eaLnBrk="1" hangingPunct="1"/>
            <a:r>
              <a:rPr lang="en-US" altLang="es-ES" sz="1800" dirty="0" smtClean="0">
                <a:solidFill>
                  <a:schemeClr val="tx2"/>
                </a:solidFill>
              </a:rPr>
              <a:t>@</a:t>
            </a:r>
            <a:r>
              <a:rPr lang="en-US" altLang="es-ES" sz="1800" dirty="0" err="1" smtClean="0">
                <a:solidFill>
                  <a:schemeClr val="tx2"/>
                </a:solidFill>
              </a:rPr>
              <a:t>vrbenjamins</a:t>
            </a:r>
            <a:endParaRPr lang="en-US" altLang="es-ES" sz="1800" dirty="0">
              <a:solidFill>
                <a:schemeClr val="tx2"/>
              </a:solidFill>
            </a:endParaRPr>
          </a:p>
        </p:txBody>
      </p:sp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647700" y="50133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tx2"/>
                </a:solidFill>
                <a:latin typeface="Calibri" charset="0"/>
              </a:rPr>
              <a:t>Telefónica</a:t>
            </a:r>
          </a:p>
          <a:p>
            <a:pPr eaLnBrk="1" hangingPunct="1"/>
            <a:r>
              <a:rPr lang="en-US" altLang="en-US" sz="1200" dirty="0" smtClean="0">
                <a:solidFill>
                  <a:schemeClr val="tx2"/>
                </a:solidFill>
                <a:latin typeface="Calibri" charset="0"/>
              </a:rPr>
              <a:t>05.02.2016</a:t>
            </a:r>
            <a:endParaRPr lang="en-US" altLang="en-US" sz="1200" dirty="0">
              <a:solidFill>
                <a:schemeClr val="tx2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lefonica Moviles Network Activity in Mexico City during Earthquak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2" name="Rectangle 1">
            <a:hlinkClick r:id="rId5"/>
          </p:cNvPr>
          <p:cNvSpPr/>
          <p:nvPr/>
        </p:nvSpPr>
        <p:spPr>
          <a:xfrm>
            <a:off x="1331640" y="44624"/>
            <a:ext cx="1440160" cy="4320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CN short ver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hlinkClick r:id="rId5" action="ppaction://hlinkfile"/>
          </p:cNvPr>
          <p:cNvSpPr/>
          <p:nvPr/>
        </p:nvSpPr>
        <p:spPr>
          <a:xfrm>
            <a:off x="1331640" y="44624"/>
            <a:ext cx="1440160" cy="4320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0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586"/>
            <a:ext cx="9144000" cy="541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14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redondeado 16"/>
          <p:cNvSpPr/>
          <p:nvPr/>
        </p:nvSpPr>
        <p:spPr>
          <a:xfrm>
            <a:off x="519113" y="1247775"/>
            <a:ext cx="8437562" cy="11890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0482" name="12 CuadroTexto"/>
          <p:cNvSpPr txBox="1">
            <a:spLocks noChangeArrowheads="1"/>
          </p:cNvSpPr>
          <p:nvPr/>
        </p:nvSpPr>
        <p:spPr bwMode="auto">
          <a:xfrm>
            <a:off x="311150" y="77788"/>
            <a:ext cx="883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2"/>
                </a:solidFill>
                <a:latin typeface="Calibri" charset="0"/>
              </a:rPr>
              <a:t>Smart Steps: Big Data </a:t>
            </a:r>
            <a:r>
              <a:rPr lang="en-US" altLang="en-US" sz="3200" dirty="0" smtClean="0">
                <a:solidFill>
                  <a:schemeClr val="bg2"/>
                </a:solidFill>
                <a:latin typeface="Calibri" charset="0"/>
              </a:rPr>
              <a:t>for Transport and Tourism</a:t>
            </a:r>
            <a:endParaRPr lang="en-US" altLang="en-US" sz="3200" dirty="0">
              <a:solidFill>
                <a:schemeClr val="bg2"/>
              </a:solidFill>
              <a:latin typeface="Calibri" charset="0"/>
            </a:endParaRPr>
          </a:p>
        </p:txBody>
      </p:sp>
      <p:sp>
        <p:nvSpPr>
          <p:cNvPr id="41" name="Rectángulo redondeado 40"/>
          <p:cNvSpPr/>
          <p:nvPr/>
        </p:nvSpPr>
        <p:spPr>
          <a:xfrm>
            <a:off x="519113" y="2509838"/>
            <a:ext cx="8437562" cy="11890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42" name="Rectángulo redondeado 41"/>
          <p:cNvSpPr/>
          <p:nvPr/>
        </p:nvSpPr>
        <p:spPr>
          <a:xfrm>
            <a:off x="519113" y="3771900"/>
            <a:ext cx="8437562" cy="11890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43" name="Rectángulo redondeado 42"/>
          <p:cNvSpPr/>
          <p:nvPr/>
        </p:nvSpPr>
        <p:spPr>
          <a:xfrm>
            <a:off x="519113" y="5033963"/>
            <a:ext cx="8437562" cy="11906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20486" name="Picture 13" descr="https://upload.wikimedia.org/wikipedia/commons/thumb/7/72/Instituto_Nacionalde_Estad%C3%ADstica_(Spain)_logo.svg/250px-Instituto_Nacionalde_Estad%C3%ADstica_(Spain)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2805113"/>
            <a:ext cx="15351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9" descr="http://www.reacts.es/faces/javax.faces.resource/img/dgt.png;jsessionid=089cebd89410be44fca8ffbc4c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3910013"/>
            <a:ext cx="18653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redondeado 17"/>
          <p:cNvSpPr/>
          <p:nvPr/>
        </p:nvSpPr>
        <p:spPr>
          <a:xfrm>
            <a:off x="179512" y="1199767"/>
            <a:ext cx="252000" cy="2524490"/>
          </a:xfrm>
          <a:prstGeom prst="roundRect">
            <a:avLst/>
          </a:prstGeom>
          <a:solidFill>
            <a:srgbClr val="006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Turismo</a:t>
            </a:r>
          </a:p>
        </p:txBody>
      </p:sp>
      <p:sp>
        <p:nvSpPr>
          <p:cNvPr id="47" name="Rectángulo redondeado 46"/>
          <p:cNvSpPr/>
          <p:nvPr/>
        </p:nvSpPr>
        <p:spPr>
          <a:xfrm>
            <a:off x="179512" y="3808854"/>
            <a:ext cx="252000" cy="2524490"/>
          </a:xfrm>
          <a:prstGeom prst="roundRect">
            <a:avLst/>
          </a:prstGeom>
          <a:solidFill>
            <a:srgbClr val="006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Transporte</a:t>
            </a:r>
          </a:p>
        </p:txBody>
      </p:sp>
      <p:sp>
        <p:nvSpPr>
          <p:cNvPr id="49" name="Rectángulo redondeado 48"/>
          <p:cNvSpPr/>
          <p:nvPr/>
        </p:nvSpPr>
        <p:spPr>
          <a:xfrm>
            <a:off x="519113" y="887413"/>
            <a:ext cx="2581275" cy="257175"/>
          </a:xfrm>
          <a:prstGeom prst="roundRect">
            <a:avLst/>
          </a:prstGeom>
          <a:solidFill>
            <a:srgbClr val="006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Cliente</a:t>
            </a:r>
          </a:p>
        </p:txBody>
      </p:sp>
      <p:sp>
        <p:nvSpPr>
          <p:cNvPr id="50" name="Rectángulo redondeado 49"/>
          <p:cNvSpPr/>
          <p:nvPr/>
        </p:nvSpPr>
        <p:spPr>
          <a:xfrm>
            <a:off x="3163888" y="887413"/>
            <a:ext cx="2846387" cy="257175"/>
          </a:xfrm>
          <a:prstGeom prst="roundRect">
            <a:avLst/>
          </a:prstGeom>
          <a:solidFill>
            <a:srgbClr val="006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Proyecto</a:t>
            </a:r>
          </a:p>
        </p:txBody>
      </p:sp>
      <p:sp>
        <p:nvSpPr>
          <p:cNvPr id="51" name="Rectángulo redondeado 50"/>
          <p:cNvSpPr/>
          <p:nvPr/>
        </p:nvSpPr>
        <p:spPr>
          <a:xfrm>
            <a:off x="6084888" y="887413"/>
            <a:ext cx="2846387" cy="257175"/>
          </a:xfrm>
          <a:prstGeom prst="roundRect">
            <a:avLst/>
          </a:prstGeom>
          <a:solidFill>
            <a:srgbClr val="006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Valor Aportado</a:t>
            </a:r>
          </a:p>
        </p:txBody>
      </p:sp>
      <p:sp>
        <p:nvSpPr>
          <p:cNvPr id="20493" name="CuadroTexto 18"/>
          <p:cNvSpPr txBox="1">
            <a:spLocks noChangeArrowheads="1"/>
          </p:cNvSpPr>
          <p:nvPr/>
        </p:nvSpPr>
        <p:spPr bwMode="auto">
          <a:xfrm>
            <a:off x="3100388" y="2627313"/>
            <a:ext cx="29098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s-ES" altLang="en-US" sz="1400">
                <a:solidFill>
                  <a:srgbClr val="003144"/>
                </a:solidFill>
                <a:latin typeface="Calibri" charset="0"/>
              </a:rPr>
              <a:t>Análisis de turistas nacionales e internacionales en toda España durante agosto 2013 y 2014 y segmentación de turistas nacionales.</a:t>
            </a:r>
          </a:p>
        </p:txBody>
      </p:sp>
      <p:pic>
        <p:nvPicPr>
          <p:cNvPr id="20494" name="Picture 7" descr="http://www.juntadeandalucia.es/economiainnovacionyciencia/fondoseuropeosenandalucia/logosFormatos/LogosGIF/JUNTA_GIF/junta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5176838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23" descr="http://www2.girona.cat/documents/11622/84394/logo_ajgirona_colo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482725"/>
            <a:ext cx="22733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CuadroTexto 57"/>
          <p:cNvSpPr txBox="1">
            <a:spLocks noChangeArrowheads="1"/>
          </p:cNvSpPr>
          <p:nvPr/>
        </p:nvSpPr>
        <p:spPr bwMode="auto">
          <a:xfrm>
            <a:off x="3140075" y="1443038"/>
            <a:ext cx="29098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s-ES" altLang="en-US" sz="1400">
                <a:solidFill>
                  <a:srgbClr val="003144"/>
                </a:solidFill>
                <a:latin typeface="Calibri" charset="0"/>
              </a:rPr>
              <a:t>Análisis de turistas nacionales e internacionales en la ciudad de Girona durante la Fiesta de las Flores 2015. </a:t>
            </a:r>
          </a:p>
        </p:txBody>
      </p:sp>
      <p:sp>
        <p:nvSpPr>
          <p:cNvPr id="20497" name="CuadroTexto 58"/>
          <p:cNvSpPr txBox="1">
            <a:spLocks noChangeArrowheads="1"/>
          </p:cNvSpPr>
          <p:nvPr/>
        </p:nvSpPr>
        <p:spPr bwMode="auto">
          <a:xfrm>
            <a:off x="3140075" y="3889375"/>
            <a:ext cx="29098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s-ES" altLang="en-US" sz="1400">
                <a:solidFill>
                  <a:srgbClr val="003144"/>
                </a:solidFill>
                <a:latin typeface="Calibri" charset="0"/>
              </a:rPr>
              <a:t>Análisis de la movilidad de 12 millones de usuarios durante 2015, proveyendo matrices OD a nivel de Comunidad Autónoma. </a:t>
            </a:r>
          </a:p>
        </p:txBody>
      </p:sp>
      <p:sp>
        <p:nvSpPr>
          <p:cNvPr id="20498" name="CuadroTexto 59"/>
          <p:cNvSpPr txBox="1">
            <a:spLocks noChangeArrowheads="1"/>
          </p:cNvSpPr>
          <p:nvPr/>
        </p:nvSpPr>
        <p:spPr bwMode="auto">
          <a:xfrm>
            <a:off x="3100388" y="5259388"/>
            <a:ext cx="29098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s-ES" altLang="en-US" sz="1400">
                <a:solidFill>
                  <a:srgbClr val="003144"/>
                </a:solidFill>
                <a:latin typeface="Calibri" charset="0"/>
              </a:rPr>
              <a:t>Análisis de la movilidad de usuarios dentro de la área metropolitana de Málaga durante febrero 2015.</a:t>
            </a:r>
          </a:p>
        </p:txBody>
      </p:sp>
      <p:sp>
        <p:nvSpPr>
          <p:cNvPr id="20499" name="CuadroTexto 60"/>
          <p:cNvSpPr txBox="1">
            <a:spLocks noChangeArrowheads="1"/>
          </p:cNvSpPr>
          <p:nvPr/>
        </p:nvSpPr>
        <p:spPr bwMode="auto">
          <a:xfrm>
            <a:off x="6010275" y="1379538"/>
            <a:ext cx="29098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s-ES" altLang="en-US" sz="1400" b="1">
                <a:solidFill>
                  <a:srgbClr val="003144"/>
                </a:solidFill>
                <a:latin typeface="Calibri" charset="0"/>
              </a:rPr>
              <a:t>Ampliación de la muestra</a:t>
            </a:r>
            <a:r>
              <a:rPr lang="es-ES" altLang="en-US" sz="1400">
                <a:solidFill>
                  <a:srgbClr val="003144"/>
                </a:solidFill>
                <a:latin typeface="Calibri" charset="0"/>
              </a:rPr>
              <a:t>, reemplazando encuestas para tener un conocimiento mas profundo de los visitantes.  </a:t>
            </a:r>
          </a:p>
        </p:txBody>
      </p:sp>
      <p:sp>
        <p:nvSpPr>
          <p:cNvPr id="20500" name="CuadroTexto 61"/>
          <p:cNvSpPr txBox="1">
            <a:spLocks noChangeArrowheads="1"/>
          </p:cNvSpPr>
          <p:nvPr/>
        </p:nvSpPr>
        <p:spPr bwMode="auto">
          <a:xfrm>
            <a:off x="6029325" y="2805113"/>
            <a:ext cx="290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s-ES" altLang="en-US" sz="1400" b="1">
                <a:solidFill>
                  <a:srgbClr val="003144"/>
                </a:solidFill>
                <a:latin typeface="Calibri" charset="0"/>
              </a:rPr>
              <a:t>Validación y calibración </a:t>
            </a:r>
            <a:r>
              <a:rPr lang="es-ES" altLang="en-US" sz="1400">
                <a:solidFill>
                  <a:srgbClr val="003144"/>
                </a:solidFill>
                <a:latin typeface="Calibri" charset="0"/>
              </a:rPr>
              <a:t>de encuestas realizadas por el INE. </a:t>
            </a:r>
          </a:p>
        </p:txBody>
      </p:sp>
      <p:sp>
        <p:nvSpPr>
          <p:cNvPr id="20501" name="CuadroTexto 62"/>
          <p:cNvSpPr txBox="1">
            <a:spLocks noChangeArrowheads="1"/>
          </p:cNvSpPr>
          <p:nvPr/>
        </p:nvSpPr>
        <p:spPr bwMode="auto">
          <a:xfrm>
            <a:off x="6005513" y="4030663"/>
            <a:ext cx="29098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s-ES" altLang="en-US" sz="1400" b="1">
                <a:solidFill>
                  <a:srgbClr val="003144"/>
                </a:solidFill>
                <a:latin typeface="Calibri" charset="0"/>
              </a:rPr>
              <a:t>Obtención de nuevos insights</a:t>
            </a:r>
            <a:r>
              <a:rPr lang="es-ES" altLang="en-US" sz="1400">
                <a:solidFill>
                  <a:srgbClr val="003144"/>
                </a:solidFill>
                <a:latin typeface="Calibri" charset="0"/>
              </a:rPr>
              <a:t> que el cliente no tenia anteriormente sobre la movilidad en toda España.</a:t>
            </a:r>
          </a:p>
        </p:txBody>
      </p:sp>
      <p:sp>
        <p:nvSpPr>
          <p:cNvPr id="20502" name="CuadroTexto 63"/>
          <p:cNvSpPr txBox="1">
            <a:spLocks noChangeArrowheads="1"/>
          </p:cNvSpPr>
          <p:nvPr/>
        </p:nvSpPr>
        <p:spPr bwMode="auto">
          <a:xfrm>
            <a:off x="6046788" y="5176838"/>
            <a:ext cx="29098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s-ES" altLang="en-US" sz="1400" b="1">
                <a:solidFill>
                  <a:srgbClr val="003144"/>
                </a:solidFill>
                <a:latin typeface="Calibri" charset="0"/>
              </a:rPr>
              <a:t>Nueva fuente de datos </a:t>
            </a:r>
            <a:r>
              <a:rPr lang="es-ES" altLang="en-US" sz="1400">
                <a:solidFill>
                  <a:srgbClr val="003144"/>
                </a:solidFill>
                <a:latin typeface="Calibri" charset="0"/>
              </a:rPr>
              <a:t>para el desarrollo de planes de movilidad (mayor precisión, mayor área de cobertura).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42" y="3623632"/>
            <a:ext cx="1031740" cy="645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 Data for </a:t>
            </a:r>
            <a:r>
              <a:rPr lang="en-GB" smtClean="0"/>
              <a:t>internal improvements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4945" y="2621079"/>
            <a:ext cx="243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22"/>
            <a:r>
              <a:rPr lang="en-GB" sz="1800" dirty="0" smtClean="0">
                <a:solidFill>
                  <a:srgbClr val="003245"/>
                </a:solidFill>
              </a:rPr>
              <a:t>Video analytics</a:t>
            </a:r>
          </a:p>
          <a:p>
            <a:pPr marL="285750" indent="-285750" defTabSz="913722">
              <a:buFont typeface="Arial"/>
              <a:buChar char="•"/>
            </a:pPr>
            <a:r>
              <a:rPr lang="en-GB" sz="1800" dirty="0" smtClean="0">
                <a:solidFill>
                  <a:srgbClr val="003245"/>
                </a:solidFill>
              </a:rPr>
              <a:t>Upselling &amp; recommendation</a:t>
            </a:r>
          </a:p>
        </p:txBody>
      </p:sp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406" y="1365553"/>
            <a:ext cx="984953" cy="670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45" y="1006303"/>
            <a:ext cx="979110" cy="663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945" y="1699405"/>
            <a:ext cx="2743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22"/>
            <a:r>
              <a:rPr lang="en-GB" sz="1800" dirty="0" smtClean="0">
                <a:solidFill>
                  <a:srgbClr val="003245"/>
                </a:solidFill>
              </a:rPr>
              <a:t>Smart marketing</a:t>
            </a:r>
          </a:p>
          <a:p>
            <a:pPr marL="285750" indent="-285750" defTabSz="913722">
              <a:buFont typeface="Arial"/>
              <a:buChar char="•"/>
            </a:pPr>
            <a:r>
              <a:rPr lang="en-GB" sz="1800" dirty="0" smtClean="0">
                <a:solidFill>
                  <a:srgbClr val="003245"/>
                </a:solidFill>
              </a:rPr>
              <a:t>Real time data snacks</a:t>
            </a: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/>
          <a:srcRect l="947" t="8024" r="48434"/>
          <a:stretch/>
        </p:blipFill>
        <p:spPr>
          <a:xfrm>
            <a:off x="2273900" y="1453808"/>
            <a:ext cx="915551" cy="5321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88406" y="2116676"/>
            <a:ext cx="3008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22"/>
            <a:r>
              <a:rPr lang="en-GB" sz="1800" dirty="0" smtClean="0">
                <a:solidFill>
                  <a:srgbClr val="003245"/>
                </a:solidFill>
              </a:rPr>
              <a:t>Network analytics</a:t>
            </a:r>
          </a:p>
          <a:p>
            <a:pPr marL="285750" indent="-285750" defTabSz="913722">
              <a:buFont typeface="Arial"/>
              <a:buChar char="•"/>
            </a:pPr>
            <a:r>
              <a:rPr lang="en-GB" sz="1800" dirty="0" smtClean="0">
                <a:solidFill>
                  <a:srgbClr val="003245"/>
                </a:solidFill>
              </a:rPr>
              <a:t>Value-based deployment</a:t>
            </a:r>
          </a:p>
          <a:p>
            <a:pPr marL="285750" indent="-285750" defTabSz="913722">
              <a:buFont typeface="Arial"/>
              <a:buChar char="•"/>
            </a:pPr>
            <a:r>
              <a:rPr lang="en-GB" sz="1800" dirty="0" smtClean="0">
                <a:solidFill>
                  <a:srgbClr val="003245"/>
                </a:solidFill>
              </a:rPr>
              <a:t>Upselling (2G–3G-4G)</a:t>
            </a: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900" y="2482661"/>
            <a:ext cx="763210" cy="7632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8139" t="5582" r="17674" b="6976"/>
          <a:stretch/>
        </p:blipFill>
        <p:spPr>
          <a:xfrm>
            <a:off x="7095578" y="1400041"/>
            <a:ext cx="665881" cy="907143"/>
          </a:xfrm>
          <a:prstGeom prst="rect">
            <a:avLst/>
          </a:prstGeom>
        </p:spPr>
      </p:pic>
      <p:pic>
        <p:nvPicPr>
          <p:cNvPr id="25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0756" y="2499015"/>
            <a:ext cx="979701" cy="670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945" y="5190964"/>
            <a:ext cx="1067457" cy="4953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4945" y="5695771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22"/>
            <a:r>
              <a:rPr lang="en-GB" sz="1800" dirty="0" smtClean="0">
                <a:solidFill>
                  <a:srgbClr val="003245"/>
                </a:solidFill>
              </a:rPr>
              <a:t>Procurement</a:t>
            </a:r>
          </a:p>
          <a:p>
            <a:pPr marL="285750" indent="-285750" defTabSz="913722">
              <a:buFont typeface="Arial"/>
              <a:buChar char="•"/>
            </a:pPr>
            <a:r>
              <a:rPr lang="en-GB" sz="1800" dirty="0" smtClean="0">
                <a:solidFill>
                  <a:srgbClr val="003245"/>
                </a:solidFill>
              </a:rPr>
              <a:t>Optimise savings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4530" y="4947842"/>
            <a:ext cx="1011370" cy="98031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4841" y="3676480"/>
            <a:ext cx="2294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22"/>
            <a:r>
              <a:rPr lang="en-GB" sz="1800" dirty="0" smtClean="0">
                <a:solidFill>
                  <a:srgbClr val="003245"/>
                </a:solidFill>
              </a:rPr>
              <a:t>Churn reduction</a:t>
            </a:r>
            <a:endParaRPr lang="en-GB" sz="1800" dirty="0">
              <a:solidFill>
                <a:srgbClr val="003245"/>
              </a:solidFill>
            </a:endParaRPr>
          </a:p>
          <a:p>
            <a:pPr marL="285750" indent="-285750" defTabSz="913722">
              <a:buFont typeface="Arial"/>
              <a:buChar char="•"/>
            </a:pPr>
            <a:r>
              <a:rPr lang="en-GB" sz="1800" dirty="0" smtClean="0">
                <a:solidFill>
                  <a:srgbClr val="003245"/>
                </a:solidFill>
              </a:rPr>
              <a:t>Viral </a:t>
            </a:r>
            <a:r>
              <a:rPr lang="en-GB" sz="1800" dirty="0">
                <a:solidFill>
                  <a:srgbClr val="003245"/>
                </a:solidFill>
              </a:rPr>
              <a:t>churn</a:t>
            </a:r>
          </a:p>
          <a:p>
            <a:pPr marL="285750" indent="-285750" defTabSz="913722">
              <a:buFont typeface="Arial"/>
              <a:buChar char="•"/>
            </a:pPr>
            <a:r>
              <a:rPr lang="en-GB" sz="1800" dirty="0">
                <a:solidFill>
                  <a:srgbClr val="003245"/>
                </a:solidFill>
              </a:rPr>
              <a:t>Online </a:t>
            </a:r>
            <a:r>
              <a:rPr lang="en-GB" sz="1800" dirty="0" smtClean="0">
                <a:solidFill>
                  <a:srgbClr val="003245"/>
                </a:solidFill>
              </a:rPr>
              <a:t>channel</a:t>
            </a:r>
          </a:p>
          <a:p>
            <a:pPr marL="285750" indent="-285750" defTabSz="913722">
              <a:buFont typeface="Arial"/>
              <a:buChar char="•"/>
            </a:pPr>
            <a:r>
              <a:rPr lang="en-GB" sz="1800" dirty="0" smtClean="0">
                <a:solidFill>
                  <a:srgbClr val="003245"/>
                </a:solidFill>
              </a:rPr>
              <a:t>Customer journey</a:t>
            </a:r>
            <a:endParaRPr lang="en-GB" sz="1800" dirty="0">
              <a:solidFill>
                <a:srgbClr val="003245"/>
              </a:solidFill>
            </a:endParaRPr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7030" y="3893436"/>
            <a:ext cx="846702" cy="620484"/>
          </a:xfrm>
          <a:prstGeom prst="rect">
            <a:avLst/>
          </a:prstGeom>
        </p:spPr>
      </p:pic>
      <p:pic>
        <p:nvPicPr>
          <p:cNvPr id="22" name="Imagem 1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134" y="1414349"/>
            <a:ext cx="824849" cy="57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9142" y="4269518"/>
            <a:ext cx="3203848" cy="1769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52990" y="3722918"/>
            <a:ext cx="1116164" cy="1981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37142" y="4203028"/>
            <a:ext cx="939175" cy="16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1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IORES ECO">
  <a:themeElements>
    <a:clrScheme name="PALETA COLORES PPT TELEFÓNICA">
      <a:dk1>
        <a:srgbClr val="008597"/>
      </a:dk1>
      <a:lt1>
        <a:srgbClr val="FFFFFF"/>
      </a:lt1>
      <a:dk2>
        <a:srgbClr val="006476"/>
      </a:dk2>
      <a:lt2>
        <a:srgbClr val="00C6DA"/>
      </a:lt2>
      <a:accent1>
        <a:srgbClr val="62E7FF"/>
      </a:accent1>
      <a:accent2>
        <a:srgbClr val="990099"/>
      </a:accent2>
      <a:accent3>
        <a:srgbClr val="FFFF00"/>
      </a:accent3>
      <a:accent4>
        <a:srgbClr val="00FF99"/>
      </a:accent4>
      <a:accent5>
        <a:srgbClr val="FF6633"/>
      </a:accent5>
      <a:accent6>
        <a:srgbClr val="003245"/>
      </a:accent6>
      <a:hlink>
        <a:srgbClr val="9A479C"/>
      </a:hlink>
      <a:folHlink>
        <a:srgbClr val="929292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ln>
          <a:headEnd type="none" w="med" len="med"/>
          <a:tailEnd type="none" w="med" len="med"/>
        </a:ln>
        <a:extLst/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2000" dirty="0" err="1">
            <a:solidFill>
              <a:schemeClr val="tx2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Diseño personalizado 1">
        <a:dk1>
          <a:srgbClr val="123E51"/>
        </a:dk1>
        <a:lt1>
          <a:srgbClr val="FFFFFF"/>
        </a:lt1>
        <a:dk2>
          <a:srgbClr val="00C6D7"/>
        </a:dk2>
        <a:lt2>
          <a:srgbClr val="929292"/>
        </a:lt2>
        <a:accent1>
          <a:srgbClr val="123E51"/>
        </a:accent1>
        <a:accent2>
          <a:srgbClr val="00C6D7"/>
        </a:accent2>
        <a:accent3>
          <a:srgbClr val="FFFFFF"/>
        </a:accent3>
        <a:accent4>
          <a:srgbClr val="0E3444"/>
        </a:accent4>
        <a:accent5>
          <a:srgbClr val="AAAFB3"/>
        </a:accent5>
        <a:accent6>
          <a:srgbClr val="00B3C3"/>
        </a:accent6>
        <a:hlink>
          <a:srgbClr val="D8EDF9"/>
        </a:hlink>
        <a:folHlink>
          <a:srgbClr val="9292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RTADAS">
  <a:themeElements>
    <a:clrScheme name="PALETA COLORES PPT TELEFÓNICA">
      <a:dk1>
        <a:srgbClr val="008597"/>
      </a:dk1>
      <a:lt1>
        <a:srgbClr val="FFFFFF"/>
      </a:lt1>
      <a:dk2>
        <a:srgbClr val="006476"/>
      </a:dk2>
      <a:lt2>
        <a:srgbClr val="00C6DA"/>
      </a:lt2>
      <a:accent1>
        <a:srgbClr val="62E7FF"/>
      </a:accent1>
      <a:accent2>
        <a:srgbClr val="990099"/>
      </a:accent2>
      <a:accent3>
        <a:srgbClr val="FFFF00"/>
      </a:accent3>
      <a:accent4>
        <a:srgbClr val="00FF99"/>
      </a:accent4>
      <a:accent5>
        <a:srgbClr val="FF6633"/>
      </a:accent5>
      <a:accent6>
        <a:srgbClr val="003245"/>
      </a:accent6>
      <a:hlink>
        <a:srgbClr val="9A479C"/>
      </a:hlink>
      <a:folHlink>
        <a:srgbClr val="92929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SEPARADORES">
  <a:themeElements>
    <a:clrScheme name="PALETA COLORES PPT TELEFÓNICA">
      <a:dk1>
        <a:srgbClr val="008597"/>
      </a:dk1>
      <a:lt1>
        <a:srgbClr val="FFFFFF"/>
      </a:lt1>
      <a:dk2>
        <a:srgbClr val="006476"/>
      </a:dk2>
      <a:lt2>
        <a:srgbClr val="00C6DA"/>
      </a:lt2>
      <a:accent1>
        <a:srgbClr val="62E7FF"/>
      </a:accent1>
      <a:accent2>
        <a:srgbClr val="990099"/>
      </a:accent2>
      <a:accent3>
        <a:srgbClr val="FFFF00"/>
      </a:accent3>
      <a:accent4>
        <a:srgbClr val="00FF99"/>
      </a:accent4>
      <a:accent5>
        <a:srgbClr val="FF6633"/>
      </a:accent5>
      <a:accent6>
        <a:srgbClr val="003245"/>
      </a:accent6>
      <a:hlink>
        <a:srgbClr val="9A479C"/>
      </a:hlink>
      <a:folHlink>
        <a:srgbClr val="92929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>
            <a:solidFill>
              <a:schemeClr val="tx2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Diseño personalizado">
  <a:themeElements>
    <a:clrScheme name="PALETA COLORES PPT TELEFÓNICA">
      <a:dk1>
        <a:srgbClr val="008597"/>
      </a:dk1>
      <a:lt1>
        <a:srgbClr val="FFFFFF"/>
      </a:lt1>
      <a:dk2>
        <a:srgbClr val="006476"/>
      </a:dk2>
      <a:lt2>
        <a:srgbClr val="00C6DA"/>
      </a:lt2>
      <a:accent1>
        <a:srgbClr val="62E7FF"/>
      </a:accent1>
      <a:accent2>
        <a:srgbClr val="990099"/>
      </a:accent2>
      <a:accent3>
        <a:srgbClr val="FFFF00"/>
      </a:accent3>
      <a:accent4>
        <a:srgbClr val="00FF99"/>
      </a:accent4>
      <a:accent5>
        <a:srgbClr val="FF6633"/>
      </a:accent5>
      <a:accent6>
        <a:srgbClr val="003245"/>
      </a:accent6>
      <a:hlink>
        <a:srgbClr val="9A479C"/>
      </a:hlink>
      <a:folHlink>
        <a:srgbClr val="92929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000" dirty="0">
            <a:solidFill>
              <a:schemeClr val="tx2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237</Words>
  <Application>Microsoft Macintosh PowerPoint</Application>
  <PresentationFormat>On-screen Show (4:3)</PresentationFormat>
  <Paragraphs>40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Gill Sans</vt:lpstr>
      <vt:lpstr>MS PGothic</vt:lpstr>
      <vt:lpstr>ＭＳ Ｐゴシック</vt:lpstr>
      <vt:lpstr>Wingdings</vt:lpstr>
      <vt:lpstr>ヒラギノ角ゴ ProN W3</vt:lpstr>
      <vt:lpstr>INTERIORES ECO</vt:lpstr>
      <vt:lpstr>PORTADAS</vt:lpstr>
      <vt:lpstr>SEPARADORES</vt:lpstr>
      <vt:lpstr>1_Diseño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Data for internal improvements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Richard Benjamins</dc:creator>
  <cp:keywords/>
  <dc:description/>
  <cp:lastModifiedBy>VICTOR RICHARD BENJAMINS</cp:lastModifiedBy>
  <cp:revision>34</cp:revision>
  <dcterms:modified xsi:type="dcterms:W3CDTF">2016-02-04T07:12:22Z</dcterms:modified>
  <cp:category/>
</cp:coreProperties>
</file>