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6" r:id="rId3"/>
    <p:sldId id="271" r:id="rId4"/>
    <p:sldId id="267" r:id="rId5"/>
    <p:sldId id="273" r:id="rId6"/>
    <p:sldId id="279" r:id="rId7"/>
    <p:sldId id="280" r:id="rId8"/>
    <p:sldId id="281" r:id="rId9"/>
    <p:sldId id="282" r:id="rId10"/>
    <p:sldId id="283" r:id="rId11"/>
    <p:sldId id="259" r:id="rId12"/>
    <p:sldId id="272" r:id="rId13"/>
    <p:sldId id="268" r:id="rId14"/>
    <p:sldId id="264" r:id="rId15"/>
    <p:sldId id="263" r:id="rId16"/>
    <p:sldId id="270" r:id="rId17"/>
    <p:sldId id="287" r:id="rId18"/>
    <p:sldId id="286" r:id="rId19"/>
    <p:sldId id="288" r:id="rId20"/>
    <p:sldId id="289" r:id="rId21"/>
    <p:sldId id="274" r:id="rId22"/>
    <p:sldId id="291" r:id="rId23"/>
    <p:sldId id="303" r:id="rId24"/>
    <p:sldId id="304" r:id="rId2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5"/>
  </p:normalViewPr>
  <p:slideViewPr>
    <p:cSldViewPr>
      <p:cViewPr varScale="1">
        <p:scale>
          <a:sx n="77" d="100"/>
          <a:sy n="77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1084C7F-5490-4B28-9D20-EEE6F95662C9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C30BC38-498F-43FF-BDB6-19D3857A7F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12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38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478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23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7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3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2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6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4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3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3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9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3745-C916-40ED-8E99-3436FD82CAEE}" type="datetimeFigureOut">
              <a:rPr lang="es-ES" smtClean="0"/>
              <a:t>27/06/2024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8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https://www.juntadeandalucia.es/boja/2020/232/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hyperlink" Target="https://www.juntadeandalucia.es/boja/2020/214/BOJA20-214-00019-13098-01_00180369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>
          <a:xfrm>
            <a:off x="1047507" y="19168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Delimitación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evolución de las zonas vulnerables y medidas principales de los planes de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actuación.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E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E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DIRECTIVA  DE NITRATOS (91/676/CEE)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374097" y="5373464"/>
            <a:ext cx="11192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1600" dirty="0" smtClean="0"/>
              <a:t>JULIO 2021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entendidas como aquellas superficies territoriales donde la escorrentía e infiltración que se producen provoque o pueda provocar la contaminación por nitratos en las aguas continentales y litorales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  <a:tabLst>
                <a:tab pos="182563" algn="l"/>
              </a:tabLs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endParaRPr lang="es-ES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28" idx="1"/>
            <a:endCxn id="2050" idx="1"/>
          </p:cNvCxnSpPr>
          <p:nvPr/>
        </p:nvCxnSpPr>
        <p:spPr>
          <a:xfrm rot="10800000" flipH="1" flipV="1">
            <a:off x="1230964" y="3703598"/>
            <a:ext cx="2764971" cy="1694141"/>
          </a:xfrm>
          <a:prstGeom prst="bentConnector3">
            <a:avLst>
              <a:gd name="adj1" fmla="val -82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30965" y="3402133"/>
            <a:ext cx="7300383" cy="602931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82547"/>
            <a:ext cx="4509232" cy="263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" y="5941447"/>
            <a:ext cx="1506825" cy="90270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199164" y="1349372"/>
            <a:ext cx="71287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DIRECTIVA 91/676/CEE en relación a las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 y los PROGRAMAS DE ACTUACIÓN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3.4:  </a:t>
            </a:r>
          </a:p>
          <a:p>
            <a:pPr algn="just"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Estados miembros examinarán y, si procede,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modificarán 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ampliarán las designaciones de zonas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vulnerables y los programas de actuación en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un plazo adecuado 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y como mínimo cada cuatro años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fin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tener en cuenta cambios y factores no previstos en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momento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la designación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anterior.“</a:t>
            </a:r>
            <a:endParaRPr lang="es-E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9496" y="3789040"/>
            <a:ext cx="46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ACTUALIZAR LA NORMATIVA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23728" y="275294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NORMATIVA DE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NITRATOS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1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31640" y="1194221"/>
            <a:ext cx="720080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400" b="1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b="1" dirty="0" smtClean="0"/>
              <a:t>Orden </a:t>
            </a:r>
            <a:r>
              <a:rPr lang="es-ES" sz="1400" b="1" dirty="0"/>
              <a:t>de 23 de noviembre de 2020, por la que se aprueba la modificación de las zonas vulnerables </a:t>
            </a:r>
            <a:r>
              <a:rPr lang="es-ES" sz="1400" dirty="0"/>
              <a:t>definidas en el Decreto 36/2008, de 5 de febrero, por el que se designan las zonas vulnerables y se establecen medidas contra la contaminación por nitratos de origen agrario, al amparo de su disposición adicional primera</a:t>
            </a:r>
            <a:r>
              <a:rPr lang="es-ES" sz="1400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www.juntadeandalucia.es/boja/2020/232/4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ZONAS VULNERABLES 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2"/>
          <a:stretch/>
        </p:blipFill>
        <p:spPr>
          <a:xfrm>
            <a:off x="1790328" y="3284984"/>
            <a:ext cx="5707360" cy="29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47702" y="1224843"/>
            <a:ext cx="740076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las nuevas zonas vulnerables </a:t>
            </a: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es el siguiente (Tabla 1):</a:t>
            </a:r>
            <a:endParaRPr lang="es-ES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1150"/>
              </p:ext>
            </p:extLst>
          </p:nvPr>
        </p:nvGraphicFramePr>
        <p:xfrm>
          <a:off x="1347702" y="3861255"/>
          <a:ext cx="7453448" cy="1872001"/>
        </p:xfrm>
        <a:graphic>
          <a:graphicData uri="http://schemas.openxmlformats.org/drawingml/2006/table">
            <a:tbl>
              <a:tblPr firstRow="1" firstCol="1" bandRow="1"/>
              <a:tblGrid>
                <a:gridCol w="231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SUPERFICIE ZONAS VULNERABLES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Km </a:t>
                      </a:r>
                      <a:r>
                        <a:rPr lang="es-ES" sz="1050" b="1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Incremento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Nº Zonas </a:t>
                      </a:r>
                      <a:b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vulnerables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Superficie</a:t>
                      </a:r>
                      <a:b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Andalucía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Declaración 2008/2009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16.000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1.600.000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E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Declaración 2019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6.364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636.400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7,2 %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22.364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2.236.400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25,2%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06661" y="5856366"/>
            <a:ext cx="5080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Tabla 1:  Principales datos de la antigua y nueva declaración de zonas vulnerables 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08613" y="162880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nueva designación de zonas vulnerables ha supuesto la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creación de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zonas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24 a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dirty="0">
                <a:solidFill>
                  <a:srgbClr val="F01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en superficie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supuesto un </a:t>
            </a:r>
            <a:r>
              <a:rPr lang="es-ES" sz="1400" dirty="0" smtClean="0">
                <a:solidFill>
                  <a:srgbClr val="F01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declaración respecto a otra, con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636.400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hectáreas más; de 1.600.000 a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2.236.400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hectáreas.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aumento en 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de territorio andaluz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declarado como zona  vulnerable es del 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7,2%,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hasta un total del 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25%.</a:t>
            </a:r>
            <a:endParaRPr lang="es-ES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4248" y="3861048"/>
            <a:ext cx="1008112" cy="18722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716016" y="4869160"/>
            <a:ext cx="2088232" cy="864096"/>
          </a:xfrm>
          <a:prstGeom prst="rect">
            <a:avLst/>
          </a:prstGeom>
          <a:noFill/>
          <a:ln w="38100">
            <a:solidFill>
              <a:srgbClr val="F01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812360" y="4869160"/>
            <a:ext cx="1008112" cy="8640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ZONAS VULNERABLES 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47702" y="1135139"/>
            <a:ext cx="7400762" cy="36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las nuevas zonas vulnerables </a:t>
            </a: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se representa en el siguiente mapa (Fig.4):</a:t>
            </a:r>
            <a:endParaRPr lang="es-ES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0101"/>
            <a:ext cx="7416824" cy="52448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ZONAS VULNERABLES 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66100"/>
              </p:ext>
            </p:extLst>
          </p:nvPr>
        </p:nvGraphicFramePr>
        <p:xfrm>
          <a:off x="1347702" y="1215373"/>
          <a:ext cx="7200801" cy="46685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179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69">
                <a:tc rowSpan="2"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ALMERÍA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ZARZA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PULPÍ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69">
                <a:tc rowSpan="2"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CÁDIZ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ARCOS – BORNOS - VILLAMARTÍN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CÓRDOBA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CUENCA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EMBALSE DE S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69">
                <a:tc rowSpan="3"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GRANADA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DEL LECRÍN – BEZNAR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PIÑAR, IZNALLOZ,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GUADAHORTUNA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GUADIX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BAZA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HUELVA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NIEBLA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POSADAS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JAÉN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PRIEGO – ALMENDILLA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MÁLAGA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-----------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241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SEVILLA</a:t>
                      </a:r>
                      <a:endParaRPr lang="es-E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OSUNA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LA LENTEJUELA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958053" y="6063783"/>
            <a:ext cx="390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Tabla 2:  Nuevas zonas vulnerables designadas por provincias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ZONAS VULNERABLES 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31640" y="1194221"/>
            <a:ext cx="720080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400" b="1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/>
              <a:t>Orden de 23 de octubre de 2020, por la que se modifica la Orden de 1 de junio de 2015, por la que se aprueba el programa de actuación aplicable en las zonas vulnerables a la contaminación por nitratos procedentes de fuentes agrarias designadas en Andalucía</a:t>
            </a:r>
            <a:r>
              <a:rPr lang="es-ES" sz="1400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www.juntadeandalucia.es/boja/2020/214/BOJA20-214-00019-13098-01_00180369.pdf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PROGRAMAS DE ACTUACIÓN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3"/>
          <a:stretch/>
        </p:blipFill>
        <p:spPr>
          <a:xfrm>
            <a:off x="1907704" y="3192082"/>
            <a:ext cx="5688632" cy="29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373074" y="1830819"/>
            <a:ext cx="7281736" cy="425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Limites de fertilización</a:t>
            </a: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restricciones en cantidad de nitrógeno aplicado por tonelada de producción esperada se amplían a todas las zonas agrarias situadas en zona vulnerable </a:t>
            </a:r>
            <a:endParaRPr lang="es-E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Modificación de límites de fertilización para cultivos específicos</a:t>
            </a: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50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alfalfa, colza, hortalizas al aire libre y de invernadero, leguminosas, patatas, fresa y fresón, vid.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de la </a:t>
            </a:r>
            <a:r>
              <a:rPr lang="es-ES" sz="12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distancia mínima a núcleos de población </a:t>
            </a: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en el caso de la valorización orgánico-mineral de las explotaciones ganaderas: de 500 a </a:t>
            </a:r>
            <a:r>
              <a:rPr lang="es-E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1.000 metros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tiempo de apilamiento de estiércoles </a:t>
            </a: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en campo antes de su incorporación como abono órgano-mineral: </a:t>
            </a:r>
            <a:r>
              <a:rPr lang="es-E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15 a 7 días.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50" u="sng" dirty="0">
                <a:latin typeface="Arial" panose="020B0604020202020204" pitchFamily="34" charset="0"/>
                <a:cs typeface="Arial" panose="020B0604020202020204" pitchFamily="34" charset="0"/>
              </a:rPr>
              <a:t>cantidad máxima de estiércol o purín permitida por unidad de superficie </a:t>
            </a:r>
            <a:r>
              <a:rPr lang="es-ES" sz="1250" dirty="0">
                <a:latin typeface="Arial" panose="020B0604020202020204" pitchFamily="34" charset="0"/>
                <a:cs typeface="Arial" panose="020B0604020202020204" pitchFamily="34" charset="0"/>
              </a:rPr>
              <a:t>en función del ganado del que proceda y si ha sido o no sometido a un proceso de valorización en balsas o </a:t>
            </a:r>
            <a:r>
              <a:rPr lang="es-E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estercoleros.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ha incorporado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el nitrógeno aportado por el agua de riego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como nuevo elemento para el cálculo del balance efectivo de nitrógeno por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1587"/>
            <a:ext cx="6624736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s-ES" sz="13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s-ES" sz="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CAMBIOS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1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PROGRAMAS DE ACTUACIÓN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233392" y="1438827"/>
            <a:ext cx="734481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s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Nitrógeno </a:t>
            </a:r>
            <a:r>
              <a:rPr lang="es-E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aportado por el agua de riego.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Este aporte dependerá de la concentración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nitratos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y del volumen de agua suministrado. La fórmula de cálculo de la cantidad de nitrógeno por hectárea aportado por el agua de riego se calcula mediante la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ecuación 1 y se representa en el cuadro siguiente: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 N /ha = </a:t>
            </a: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[NO</a:t>
            </a:r>
            <a:r>
              <a:rPr lang="es-ES" sz="1400" b="1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-] * VR * 22,6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F</a:t>
            </a:r>
          </a:p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10 </a:t>
            </a:r>
            <a:r>
              <a:rPr lang="es-E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[NO</a:t>
            </a:r>
            <a:r>
              <a:rPr lang="es-E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] es la concentración de nitratos en el agua de riego expresada en mg/L</a:t>
            </a:r>
          </a:p>
          <a:p>
            <a:pPr lvl="2">
              <a:lnSpc>
                <a:spcPct val="150000"/>
              </a:lnSpc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VR es el volumen total de riego en m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/ha/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año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22,6 es el porcentaje de riqueza en N del NO</a:t>
            </a:r>
            <a:r>
              <a:rPr lang="es-E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 es un factor que depende de la eficiencia del riego y considera la pérdida de agua. Sus valores pueden oscilar entre 0,6 y 0,7 en el riego por inundación y entre 0,8 y 0,9 para el riego localizado.</a:t>
            </a:r>
          </a:p>
          <a:p>
            <a:r>
              <a:rPr lang="es-ES" sz="1100" dirty="0"/>
              <a:t/>
            </a:r>
            <a:br>
              <a:rPr lang="es-ES" sz="1100" dirty="0"/>
            </a:br>
            <a:endParaRPr lang="es-ES" sz="11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sz="1100" b="1" i="1" dirty="0"/>
          </a:p>
        </p:txBody>
      </p:sp>
      <p:sp>
        <p:nvSpPr>
          <p:cNvPr id="2" name="1 Rectángulo"/>
          <p:cNvSpPr/>
          <p:nvPr/>
        </p:nvSpPr>
        <p:spPr>
          <a:xfrm>
            <a:off x="3520324" y="2773547"/>
            <a:ext cx="3096344" cy="70809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PROGRAMAS DE ACTUACIÓN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7204" y="332656"/>
            <a:ext cx="584775" cy="525658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 DE AGRICULTURA, GANADERÍA, PESCA Y DESARROLLO SOSTENIBLE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30294" y="1196752"/>
            <a:ext cx="75608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DIRECTIVA DE NITRATOS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s-ES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2. ACTUALIZACIÓN DE LA NORMATIVA DE NITRATOS</a:t>
            </a:r>
          </a:p>
          <a:p>
            <a:pPr marL="0" lvl="1">
              <a:spcAft>
                <a:spcPts val="1200"/>
              </a:spcAft>
            </a:pPr>
            <a:endParaRPr lang="es-ES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lvl="2">
              <a:spcAft>
                <a:spcPts val="1200"/>
              </a:spcAft>
              <a:tabLst>
                <a:tab pos="265113" algn="l"/>
              </a:tabLst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INFORME CUATRIENAL 2016 - 2019</a:t>
            </a:r>
          </a:p>
          <a:p>
            <a:pPr marL="542925" lvl="2">
              <a:spcAft>
                <a:spcPts val="1200"/>
              </a:spcAft>
              <a:tabLst>
                <a:tab pos="265113" algn="l"/>
              </a:tabLst>
            </a:pPr>
            <a:endParaRPr lang="es-ES" sz="1500" dirty="0" smtClean="0">
              <a:cs typeface="Arial" panose="020B0604020202020204" pitchFamily="34" charset="0"/>
            </a:endParaRPr>
          </a:p>
          <a:p>
            <a:pPr marL="85725" lvl="1">
              <a:spcAft>
                <a:spcPts val="1200"/>
              </a:spcAft>
              <a:tabLst>
                <a:tab pos="265113" algn="l"/>
              </a:tabLst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4. PROCEDIMIENTO DE INFRACCIÓN 2018/2250</a:t>
            </a:r>
          </a:p>
          <a:p>
            <a:pPr marL="0" lvl="2">
              <a:spcAft>
                <a:spcPts val="1200"/>
              </a:spcAft>
              <a:tabLst>
                <a:tab pos="265113" algn="l"/>
              </a:tabLst>
            </a:pPr>
            <a:endParaRPr lang="es-ES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85725" lvl="1">
              <a:spcAft>
                <a:spcPts val="1200"/>
              </a:spcAft>
              <a:tabLst>
                <a:tab pos="265113" algn="l"/>
              </a:tabLst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5. PRINCIPALES RETOS DEL ADI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691679" y="476672"/>
            <a:ext cx="3888433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1900" b="1" dirty="0" smtClean="0">
                <a:cs typeface="Arial" panose="020B0604020202020204" pitchFamily="34" charset="0"/>
              </a:rPr>
              <a:t>ESQUEMA</a:t>
            </a:r>
            <a:endParaRPr lang="es-ES" sz="19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89738"/>
              </p:ext>
            </p:extLst>
          </p:nvPr>
        </p:nvGraphicFramePr>
        <p:xfrm>
          <a:off x="1713998" y="1674628"/>
          <a:ext cx="7036612" cy="3765677"/>
        </p:xfrm>
        <a:graphic>
          <a:graphicData uri="http://schemas.openxmlformats.org/drawingml/2006/table">
            <a:tbl>
              <a:tblPr/>
              <a:tblGrid>
                <a:gridCol w="157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 gridSpan="7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s-ES" sz="1000" b="0" dirty="0">
                          <a:effectLst/>
                        </a:rPr>
                        <a:t>CUADRO 3. Aportación de N (Kg N/ha) </a:t>
                      </a:r>
                      <a:r>
                        <a:rPr lang="es-ES" sz="1000" b="0" dirty="0" smtClean="0">
                          <a:effectLst/>
                        </a:rPr>
                        <a:t>según </a:t>
                      </a:r>
                      <a:r>
                        <a:rPr lang="es-ES" sz="1000" b="0" dirty="0">
                          <a:effectLst/>
                        </a:rPr>
                        <a:t>el contenido de nitratos del agua de riego y el volumen de agua aportada</a:t>
                      </a:r>
                      <a:endParaRPr lang="es-ES" b="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b="1" dirty="0" smtClean="0">
                          <a:effectLst/>
                        </a:rPr>
                        <a:t>Concentración </a:t>
                      </a:r>
                      <a:r>
                        <a:rPr lang="es-ES" b="1" dirty="0">
                          <a:effectLst/>
                        </a:rPr>
                        <a:t>de nitratos </a:t>
                      </a:r>
                      <a:br>
                        <a:rPr lang="es-ES" b="1" dirty="0">
                          <a:effectLst/>
                        </a:rPr>
                      </a:br>
                      <a:r>
                        <a:rPr lang="es-ES" b="1" dirty="0">
                          <a:effectLst/>
                        </a:rPr>
                        <a:t>agua de riego</a:t>
                      </a:r>
                      <a:endParaRPr lang="es-E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b="1" dirty="0" smtClean="0">
                          <a:effectLst/>
                        </a:rPr>
                        <a:t>Aportación </a:t>
                      </a:r>
                      <a:r>
                        <a:rPr lang="es-ES" b="1" dirty="0">
                          <a:effectLst/>
                        </a:rPr>
                        <a:t>de N (kg N/ha)</a:t>
                      </a:r>
                      <a:endParaRPr lang="es-E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 err="1">
                          <a:effectLst/>
                        </a:rPr>
                        <a:t>meq</a:t>
                      </a:r>
                      <a:r>
                        <a:rPr lang="es-ES" sz="1050" b="1" dirty="0">
                          <a:effectLst/>
                        </a:rPr>
                        <a:t> NO</a:t>
                      </a:r>
                      <a:r>
                        <a:rPr lang="es-ES" sz="1050" b="1" baseline="-25000" dirty="0">
                          <a:effectLst/>
                        </a:rPr>
                        <a:t>3</a:t>
                      </a:r>
                      <a:r>
                        <a:rPr lang="es-ES" sz="1050" b="1" baseline="30000" dirty="0">
                          <a:effectLst/>
                        </a:rPr>
                        <a:t>-</a:t>
                      </a:r>
                      <a:r>
                        <a:rPr lang="es-ES" sz="1050" b="1" dirty="0">
                          <a:effectLst/>
                        </a:rPr>
                        <a:t>/L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ppm NO</a:t>
                      </a:r>
                      <a:r>
                        <a:rPr lang="es-ES" sz="1050" b="1" baseline="-25000" dirty="0">
                          <a:effectLst/>
                        </a:rPr>
                        <a:t>3</a:t>
                      </a:r>
                      <a:r>
                        <a:rPr lang="es-ES" sz="1050" b="1" baseline="30000" dirty="0">
                          <a:effectLst/>
                        </a:rPr>
                        <a:t>-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Riego </a:t>
                      </a:r>
                      <a:br>
                        <a:rPr lang="es-ES" sz="1050" b="1" dirty="0">
                          <a:effectLst/>
                        </a:rPr>
                      </a:br>
                      <a:r>
                        <a:rPr lang="es-ES" sz="1050" b="1" dirty="0">
                          <a:effectLst/>
                        </a:rPr>
                        <a:t>1.000 m</a:t>
                      </a:r>
                      <a:r>
                        <a:rPr lang="es-ES" sz="1050" b="1" baseline="30000" dirty="0">
                          <a:effectLst/>
                        </a:rPr>
                        <a:t>3</a:t>
                      </a:r>
                      <a:r>
                        <a:rPr lang="es-ES" sz="1050" b="1" dirty="0">
                          <a:effectLst/>
                        </a:rPr>
                        <a:t>/ha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Riego </a:t>
                      </a:r>
                      <a:br>
                        <a:rPr lang="es-ES" sz="1050" b="1" dirty="0">
                          <a:effectLst/>
                        </a:rPr>
                      </a:br>
                      <a:r>
                        <a:rPr lang="es-ES" sz="1050" b="1" dirty="0">
                          <a:effectLst/>
                        </a:rPr>
                        <a:t>3.000 m</a:t>
                      </a:r>
                      <a:r>
                        <a:rPr lang="es-ES" sz="1050" b="1" baseline="30000" dirty="0">
                          <a:effectLst/>
                        </a:rPr>
                        <a:t>3</a:t>
                      </a:r>
                      <a:r>
                        <a:rPr lang="es-ES" sz="1050" b="1" dirty="0">
                          <a:effectLst/>
                        </a:rPr>
                        <a:t>/ha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Riego </a:t>
                      </a:r>
                      <a:br>
                        <a:rPr lang="es-ES" sz="1050" b="1" dirty="0">
                          <a:effectLst/>
                        </a:rPr>
                      </a:br>
                      <a:r>
                        <a:rPr lang="es-ES" sz="1050" b="1" dirty="0">
                          <a:effectLst/>
                        </a:rPr>
                        <a:t> 5.000 m</a:t>
                      </a:r>
                      <a:r>
                        <a:rPr lang="es-ES" sz="1050" b="1" baseline="30000" dirty="0">
                          <a:effectLst/>
                        </a:rPr>
                        <a:t>3</a:t>
                      </a:r>
                      <a:r>
                        <a:rPr lang="es-ES" sz="1050" b="1" dirty="0">
                          <a:effectLst/>
                        </a:rPr>
                        <a:t>/ha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Riego </a:t>
                      </a:r>
                      <a:br>
                        <a:rPr lang="es-ES" sz="1050" b="1" dirty="0">
                          <a:effectLst/>
                        </a:rPr>
                      </a:br>
                      <a:r>
                        <a:rPr lang="es-ES" sz="1050" b="1" dirty="0">
                          <a:effectLst/>
                        </a:rPr>
                        <a:t>8.000 m</a:t>
                      </a:r>
                      <a:r>
                        <a:rPr lang="es-ES" sz="1050" b="1" baseline="30000" dirty="0">
                          <a:effectLst/>
                        </a:rPr>
                        <a:t>3</a:t>
                      </a:r>
                      <a:r>
                        <a:rPr lang="es-ES" sz="1050" b="1" dirty="0">
                          <a:effectLst/>
                        </a:rPr>
                        <a:t>/ha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Riego </a:t>
                      </a:r>
                      <a:br>
                        <a:rPr lang="es-ES" sz="1050" b="1">
                          <a:effectLst/>
                        </a:rPr>
                      </a:br>
                      <a:r>
                        <a:rPr lang="es-ES" sz="1050" b="1">
                          <a:effectLst/>
                        </a:rPr>
                        <a:t>10.000 m</a:t>
                      </a:r>
                      <a:r>
                        <a:rPr lang="es-ES" sz="1050" b="1" baseline="30000">
                          <a:effectLst/>
                        </a:rPr>
                        <a:t>3</a:t>
                      </a:r>
                      <a:r>
                        <a:rPr lang="es-ES" sz="1050" b="1">
                          <a:effectLst/>
                        </a:rPr>
                        <a:t>/ha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0,16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6,1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10,2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16,3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20,3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0,40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25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5,1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15,3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51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0,81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50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10,2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51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81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102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1,2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75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76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122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153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1,6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100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dirty="0">
                          <a:effectLst/>
                        </a:rPr>
                        <a:t>61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102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2,0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125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76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127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254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2,4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150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92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dirty="0">
                          <a:effectLst/>
                        </a:rPr>
                        <a:t>153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244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305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2,8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175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107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178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285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356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 dirty="0">
                          <a:effectLst/>
                        </a:rPr>
                        <a:t>3,2</a:t>
                      </a:r>
                      <a:endParaRPr lang="es-ES" sz="105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200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122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325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407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3,6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225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dirty="0">
                          <a:effectLst/>
                        </a:rPr>
                        <a:t>137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229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366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4,0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b="1">
                          <a:effectLst/>
                        </a:rPr>
                        <a:t>250</a:t>
                      </a:r>
                      <a:endParaRPr lang="es-ES" sz="105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51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153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dirty="0">
                          <a:effectLst/>
                        </a:rPr>
                        <a:t>254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>
                          <a:effectLst/>
                        </a:rPr>
                        <a:t>407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ES" sz="1050" dirty="0">
                          <a:effectLst/>
                        </a:rPr>
                        <a:t>509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744946" y="3557466"/>
            <a:ext cx="70344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87" y="4381140"/>
            <a:ext cx="4411258" cy="1560708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ACTUALIZACIÓN DE LA NORMATIVA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PROGRAMAS DE ACTUACIÓN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627784" y="272743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INFORME CUATRIENAL 2016-2019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9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INFORME CUATRIENAL 2016 - 2019</a:t>
            </a:r>
            <a:endParaRPr lang="es-ES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31640" y="980728"/>
            <a:ext cx="741682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err="1" smtClean="0">
                <a:latin typeface="Arial" charset="0"/>
                <a:ea typeface="Arial" charset="0"/>
                <a:cs typeface="Arial" charset="0"/>
              </a:rPr>
              <a:t>Obejtivo</a:t>
            </a:r>
            <a:r>
              <a:rPr lang="es-ES_tradnl" sz="1600" b="1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/>
            <a:endParaRPr lang="es-ES_tradnl" sz="1400" b="1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Cumplir el requisito establecido en el </a:t>
            </a:r>
            <a:r>
              <a:rPr lang="es-ES_tradnl" sz="1400" b="1" dirty="0" smtClean="0">
                <a:latin typeface="Arial" charset="0"/>
                <a:ea typeface="Arial" charset="0"/>
                <a:cs typeface="Arial" charset="0"/>
              </a:rPr>
              <a:t>artículo 10 de la Directiva </a:t>
            </a: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para el presente cuatrienio (2016 - 2019) actualizando la información ofrecida en el anterior informe cuatrienal (2012 -2015). </a:t>
            </a:r>
          </a:p>
          <a:p>
            <a:pPr algn="just"/>
            <a:endParaRPr lang="es-ES_tradnl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Este informe debe incorporar, al menos, </a:t>
            </a:r>
            <a:r>
              <a:rPr lang="es-ES_tradnl" sz="1400" b="1" dirty="0" smtClean="0">
                <a:latin typeface="Arial" charset="0"/>
                <a:ea typeface="Arial" charset="0"/>
                <a:cs typeface="Arial" charset="0"/>
              </a:rPr>
              <a:t>la información </a:t>
            </a: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que se detalla en </a:t>
            </a:r>
            <a:r>
              <a:rPr lang="es-ES_tradnl" sz="1400" b="1" dirty="0" smtClean="0">
                <a:latin typeface="Arial" charset="0"/>
                <a:ea typeface="Arial" charset="0"/>
                <a:cs typeface="Arial" charset="0"/>
              </a:rPr>
              <a:t>el anexo V de la Directiva, </a:t>
            </a: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que se estructura en los siguientes capítulos: </a:t>
            </a:r>
          </a:p>
          <a:p>
            <a:endParaRPr lang="es-ES_tradnl" sz="1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Evaluación de la calidad del agua y mapas asociados. </a:t>
            </a:r>
          </a:p>
          <a:p>
            <a:pPr marL="342900" indent="-342900">
              <a:buFont typeface="+mj-lt"/>
              <a:buAutoNum type="arabicPeriod"/>
            </a:pPr>
            <a:endParaRPr lang="es-ES_tradnl" sz="5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Zonas vulnerables </a:t>
            </a:r>
          </a:p>
          <a:p>
            <a:pPr marL="342900" indent="-342900">
              <a:buFont typeface="+mj-lt"/>
              <a:buAutoNum type="arabicPeriod"/>
            </a:pPr>
            <a:endParaRPr lang="es-ES_tradnl" sz="5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Descargas de nitrógeno y Códigos de Buenas Practicas.</a:t>
            </a:r>
          </a:p>
          <a:p>
            <a:pPr marL="342900" indent="-342900">
              <a:buFont typeface="+mj-lt"/>
              <a:buAutoNum type="arabicPeriod"/>
            </a:pPr>
            <a:endParaRPr lang="es-ES_tradnl" sz="5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Medidas Principales de los Programas de actuación. </a:t>
            </a:r>
          </a:p>
          <a:p>
            <a:pPr marL="342900" indent="-342900">
              <a:buFont typeface="+mj-lt"/>
              <a:buAutoNum type="arabicPeriod"/>
            </a:pPr>
            <a:endParaRPr lang="es-ES_tradnl" sz="5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Evaluación de la Implementación e impacto de las medidas de los programas de actuación. </a:t>
            </a:r>
          </a:p>
          <a:p>
            <a:pPr marL="342900" indent="-342900">
              <a:buFont typeface="+mj-lt"/>
              <a:buAutoNum type="arabicPeriod"/>
            </a:pPr>
            <a:endParaRPr lang="es-ES_tradnl" sz="5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400" dirty="0" smtClean="0">
                <a:latin typeface="Arial" charset="0"/>
                <a:ea typeface="Arial" charset="0"/>
                <a:cs typeface="Arial" charset="0"/>
              </a:rPr>
              <a:t>Pronostico de la evolución de la calidad de las aguas. </a:t>
            </a:r>
          </a:p>
          <a:p>
            <a:endParaRPr lang="es-ES_tradnl" sz="1400" dirty="0" smtClean="0"/>
          </a:p>
          <a:p>
            <a:pPr algn="just"/>
            <a:endParaRPr lang="es-ES_tradnl" sz="1400" dirty="0"/>
          </a:p>
        </p:txBody>
      </p:sp>
      <p:sp>
        <p:nvSpPr>
          <p:cNvPr id="3" name="Abrir corchete 2"/>
          <p:cNvSpPr/>
          <p:nvPr/>
        </p:nvSpPr>
        <p:spPr>
          <a:xfrm>
            <a:off x="1133027" y="2960948"/>
            <a:ext cx="198611" cy="1908212"/>
          </a:xfrm>
          <a:prstGeom prst="leftBracket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55" y="857136"/>
            <a:ext cx="5944994" cy="51749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31639" y="4077072"/>
            <a:ext cx="6829411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INFORME CUATRIENAL 2016 - 2019</a:t>
            </a:r>
            <a:endParaRPr lang="es-ES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5" y="764704"/>
            <a:ext cx="7839190" cy="56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INFORME CUATRIENAL 2016 - 2019</a:t>
            </a:r>
            <a:endParaRPr lang="es-ES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2" y="836712"/>
            <a:ext cx="7928837" cy="58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09221" y="2786192"/>
            <a:ext cx="29819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DIRECTIVA DE NITRATOS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 OBJETIVOS</a:t>
            </a:r>
            <a:endParaRPr lang="es-ES" sz="1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07955" y="1268760"/>
            <a:ext cx="720080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  <a:tabLst>
                <a:tab pos="182563" algn="l"/>
              </a:tabLst>
            </a:pPr>
            <a:r>
              <a:rPr lang="es-E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ES" sz="13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91/676/CEE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relativa a la protección de las aguas contra la contaminación producida por nitratos procedentes de la agricultura</a:t>
            </a:r>
          </a:p>
          <a:p>
            <a:pPr algn="just">
              <a:lnSpc>
                <a:spcPct val="150000"/>
              </a:lnSpc>
              <a:tabLst>
                <a:tab pos="182563" algn="l"/>
              </a:tabLst>
            </a:pPr>
            <a:r>
              <a:rPr lang="es-ES" sz="13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S" sz="13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DECRETO 261/1996,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16 de febrero, sobre protección de las aguas contra la contaminación producida por los nitratos procedentes de fuentes agrarias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endParaRPr lang="es-ES" sz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82563" algn="l"/>
              </a:tabLst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NUEVO REAL DECRETO XXX/XXXX sobre protección de las aguas contra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 contaminación producida por los nitratos procedentes de fuentes agrarias.</a:t>
            </a:r>
            <a:endParaRPr lang="es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(Audiencia e información pública desde el 1 al 31 de marzo de 2021)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endParaRPr lang="es-ES" sz="1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DOS OBJETIVOS: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REDUCIR LA CONTAMINACIÓN CAUSADA O PROVOCADA POR NITRATOS DE ORIGEN AGRARIO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endParaRPr lang="es-E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ACTUAR PREVENTIVAMENTE CONTRA NUEVAS CONTAMINACIONES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49" y="1268760"/>
            <a:ext cx="527041" cy="3672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97" y="2126560"/>
            <a:ext cx="518400" cy="365133"/>
          </a:xfrm>
          <a:prstGeom prst="rect">
            <a:avLst/>
          </a:prstGeom>
        </p:spPr>
      </p:pic>
      <p:sp>
        <p:nvSpPr>
          <p:cNvPr id="5" name="4 Flecha curvada hacia la derecha"/>
          <p:cNvSpPr/>
          <p:nvPr/>
        </p:nvSpPr>
        <p:spPr>
          <a:xfrm>
            <a:off x="960588" y="2340567"/>
            <a:ext cx="267615" cy="73659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347702" y="1135989"/>
            <a:ext cx="7200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Directiva 91/676/CEE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OBLIGA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COMUNIDADES AUTÓNOMAS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entendidas como aquellas superficies territoriales donde la escorrentía e infiltración que se producen provoque o pueda provocar la contaminación por nitratos en las aguas continentales y litorales.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212058" y="1484784"/>
            <a:ext cx="0" cy="244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331640" y="4204651"/>
            <a:ext cx="721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CALENDARIO: 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 OBLIGATORIO REALIZAR LA REVISIÓN, COMO MÍNIMO, </a:t>
            </a:r>
            <a:r>
              <a: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CUATRO AÑOS.</a:t>
            </a: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689380" y="5322874"/>
            <a:ext cx="6192688" cy="748475"/>
            <a:chOff x="1689380" y="5255192"/>
            <a:chExt cx="6192688" cy="748475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1689380" y="5399208"/>
              <a:ext cx="6192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1689380" y="5255192"/>
              <a:ext cx="0" cy="28803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3273556" y="5255192"/>
              <a:ext cx="0" cy="28803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4857732" y="5255192"/>
              <a:ext cx="0" cy="28803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6369900" y="5255192"/>
              <a:ext cx="0" cy="28803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7738052" y="5255192"/>
              <a:ext cx="0" cy="28803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Abrir llave"/>
            <p:cNvSpPr/>
            <p:nvPr/>
          </p:nvSpPr>
          <p:spPr>
            <a:xfrm rot="16200000">
              <a:off x="2335872" y="5069145"/>
              <a:ext cx="288032" cy="1581011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952411" y="5404724"/>
              <a:ext cx="10549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i="1" dirty="0">
                  <a:solidFill>
                    <a:srgbClr val="008000"/>
                  </a:solidFill>
                </a:rPr>
                <a:t> </a:t>
              </a:r>
              <a:r>
                <a:rPr lang="es-ES" sz="1300" i="1" dirty="0" smtClean="0">
                  <a:solidFill>
                    <a:srgbClr val="008000"/>
                  </a:solidFill>
                </a:rPr>
                <a:t>     4 años</a:t>
              </a:r>
              <a:endParaRPr lang="es-ES" sz="13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1475656" y="5000402"/>
            <a:ext cx="476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2008</a:t>
            </a:r>
            <a:endParaRPr lang="es-ES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014018" y="4993582"/>
            <a:ext cx="549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2012</a:t>
            </a:r>
            <a:endParaRPr lang="es-ES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75485" y="4993582"/>
            <a:ext cx="564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2016</a:t>
            </a:r>
            <a:endParaRPr lang="es-ES" sz="11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087653" y="4996115"/>
            <a:ext cx="572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2020</a:t>
            </a:r>
            <a:endParaRPr lang="es-ES" sz="11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entendidas como aquellas superficies territoriales donde la escorrentía e infiltración que se producen provoque o pueda provocar la contaminación por nitratos en las aguas continentales y litorales.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  <a:tabLst>
                <a:tab pos="182563" algn="l"/>
              </a:tabLst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endParaRPr lang="es-ES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28" idx="1"/>
          </p:cNvCxnSpPr>
          <p:nvPr/>
        </p:nvCxnSpPr>
        <p:spPr>
          <a:xfrm rot="10800000" flipH="1" flipV="1">
            <a:off x="1248120" y="1592795"/>
            <a:ext cx="2819823" cy="3690233"/>
          </a:xfrm>
          <a:prstGeom prst="bentConnector3">
            <a:avLst>
              <a:gd name="adj1" fmla="val -8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21" y="1268760"/>
            <a:ext cx="7300381" cy="648072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088559" y="4203873"/>
            <a:ext cx="4634753" cy="232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AGUAS AFECTADAS</a:t>
            </a:r>
            <a:r>
              <a:rPr lang="es-ES" dirty="0">
                <a:solidFill>
                  <a:srgbClr val="FF0000"/>
                </a:solidFill>
              </a:rPr>
              <a:t>: </a:t>
            </a:r>
            <a:endParaRPr lang="es-ES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dirty="0" smtClean="0">
                <a:solidFill>
                  <a:schemeClr val="tx1"/>
                </a:solidFill>
              </a:rPr>
              <a:t>Se </a:t>
            </a:r>
            <a:r>
              <a:rPr lang="es-ES" sz="1400" dirty="0">
                <a:solidFill>
                  <a:schemeClr val="tx1"/>
                </a:solidFill>
              </a:rPr>
              <a:t>declaran como zonas afectadas aquellas aguas subterráneas o superficiales que superen, o puedan llegar a superar, una </a:t>
            </a:r>
            <a:r>
              <a:rPr lang="es-ES" sz="1400" dirty="0">
                <a:solidFill>
                  <a:srgbClr val="FF0000"/>
                </a:solidFill>
              </a:rPr>
              <a:t>concentración de nitratos de 50 mg/l</a:t>
            </a:r>
            <a:r>
              <a:rPr lang="es-ES" sz="1400" dirty="0">
                <a:solidFill>
                  <a:schemeClr val="tx1"/>
                </a:solidFill>
              </a:rPr>
              <a:t>, y los embalses, lagos, charcas, estuarios y aguas litorales que se encuentren, o puedan llegar a estar, en estado de </a:t>
            </a:r>
            <a:r>
              <a:rPr lang="es-ES" sz="1400" dirty="0">
                <a:solidFill>
                  <a:srgbClr val="FF0000"/>
                </a:solidFill>
              </a:rPr>
              <a:t>eutrofización.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" y="5941447"/>
            <a:ext cx="1506825" cy="90270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2697" y="4203873"/>
            <a:ext cx="498461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S" dirty="0" smtClean="0">
                <a:solidFill>
                  <a:schemeClr val="bg1"/>
                </a:solidFill>
              </a:rPr>
              <a:t>Aguas superficiales continentales que </a:t>
            </a:r>
            <a:r>
              <a:rPr lang="es-ES" dirty="0" err="1" smtClean="0">
                <a:solidFill>
                  <a:schemeClr val="bg1"/>
                </a:solidFill>
              </a:rPr>
              <a:t>rpesenten</a:t>
            </a:r>
            <a:r>
              <a:rPr lang="es-ES" dirty="0" smtClean="0">
                <a:solidFill>
                  <a:schemeClr val="bg1"/>
                </a:solidFill>
              </a:rPr>
              <a:t> una concentración de nitratos superior a 25 mg/L</a:t>
            </a: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schemeClr val="bg1"/>
                </a:solidFill>
              </a:rPr>
              <a:t>Aguas subterráneas cuya concentración de nitratos sea superior a 37,5 mg/L</a:t>
            </a: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schemeClr val="bg1"/>
                </a:solidFill>
              </a:rPr>
              <a:t>Embalses, lagos, charcas, estuarios y aguas de transición y costeras que se encuentren en estado eutrófico de acuerdo al RD 817/2015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 (Fig1).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entendidas como aquellas superficies territoriales donde la escorrentía e infiltración que se producen provoque o pueda provocar la contaminación por nitratos en las aguas continentales y litorales.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  <a:tabLst>
                <a:tab pos="182563" algn="l"/>
              </a:tabLst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endParaRPr lang="es-ES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8184"/>
            <a:ext cx="5416662" cy="36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21 Conector angular"/>
          <p:cNvCxnSpPr>
            <a:stCxn id="28" idx="1"/>
            <a:endCxn id="21" idx="1"/>
          </p:cNvCxnSpPr>
          <p:nvPr/>
        </p:nvCxnSpPr>
        <p:spPr>
          <a:xfrm rot="10800000" flipH="1" flipV="1">
            <a:off x="1248120" y="1592795"/>
            <a:ext cx="1883719" cy="3372709"/>
          </a:xfrm>
          <a:prstGeom prst="bentConnector3">
            <a:avLst>
              <a:gd name="adj1" fmla="val -121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21" y="1268760"/>
            <a:ext cx="7300381" cy="648072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3632455" y="3198395"/>
            <a:ext cx="44347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Aguas afectadas por la contaminación de nitratos de origen agrario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" y="5941447"/>
            <a:ext cx="1506825" cy="90270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Designar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entendidas como aquellas superficies territoriales donde la escorrentía e infiltración que se producen provoque o pueda provocar la contaminación por nitratos en las aguas continentales y litorales 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  <a:tabLst>
                <a:tab pos="182563" algn="l"/>
              </a:tabLst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endParaRPr lang="es-ES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28" idx="1"/>
            <a:endCxn id="14" idx="1"/>
          </p:cNvCxnSpPr>
          <p:nvPr/>
        </p:nvCxnSpPr>
        <p:spPr>
          <a:xfrm rot="10800000" flipH="1" flipV="1">
            <a:off x="1248120" y="2384883"/>
            <a:ext cx="1811711" cy="2566925"/>
          </a:xfrm>
          <a:prstGeom prst="bentConnector3">
            <a:avLst>
              <a:gd name="adj1" fmla="val -126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21" y="1916832"/>
            <a:ext cx="7300381" cy="936104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 descr="C:\Users\murresti\Desktop\presentación MODIFICACIÓN zv\ANÁLISIS PRELIMINAR ZV2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85215"/>
            <a:ext cx="5488674" cy="37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4139952" y="3187875"/>
            <a:ext cx="30587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Fig.2 Aguas afectadas fuera de zonas vulnerables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" y="5941447"/>
            <a:ext cx="1506825" cy="90270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entendidas como aquellas superficies territoriales donde la escorrentía e infiltración que se producen provoque o pueda provocar la contaminación por nitratos en las aguas continentales y litorales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  <a:tabLst>
                <a:tab pos="182563" algn="l"/>
              </a:tabLst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 </a:t>
            </a:r>
            <a:r>
              <a:rPr lang="es-E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MUESTREO Y SEGUMIENTO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de las aguas.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endParaRPr lang="es-ES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28" idx="1"/>
            <a:endCxn id="1026" idx="1"/>
          </p:cNvCxnSpPr>
          <p:nvPr/>
        </p:nvCxnSpPr>
        <p:spPr>
          <a:xfrm rot="10800000" flipH="1" flipV="1">
            <a:off x="1248118" y="3211000"/>
            <a:ext cx="3994305" cy="2231072"/>
          </a:xfrm>
          <a:prstGeom prst="bentConnector3">
            <a:avLst>
              <a:gd name="adj1" fmla="val -57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19" y="2852936"/>
            <a:ext cx="7300383" cy="716128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4"/>
          <a:stretch/>
        </p:blipFill>
        <p:spPr bwMode="auto">
          <a:xfrm>
            <a:off x="5242424" y="4388539"/>
            <a:ext cx="3073992" cy="210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" y="5941447"/>
            <a:ext cx="1506825" cy="90270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10792</TotalTime>
  <Words>2287</Words>
  <Application>Microsoft Office PowerPoint</Application>
  <PresentationFormat>Presentación en pantalla (4:3)</PresentationFormat>
  <Paragraphs>370</Paragraphs>
  <Slides>24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TRAGSA</dc:creator>
  <cp:lastModifiedBy>Urresti Estala, Miren Begoña</cp:lastModifiedBy>
  <cp:revision>111</cp:revision>
  <cp:lastPrinted>2020-01-28T13:48:26Z</cp:lastPrinted>
  <dcterms:created xsi:type="dcterms:W3CDTF">2020-01-15T15:52:35Z</dcterms:created>
  <dcterms:modified xsi:type="dcterms:W3CDTF">2024-06-27T06:38:31Z</dcterms:modified>
</cp:coreProperties>
</file>